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HK Grotesk Bold" panose="020B0604020202020204" charset="0"/>
      <p:regular r:id="rId29"/>
    </p:embeddedFont>
    <p:embeddedFont>
      <p:font typeface="Open Sans" panose="020B0606030504020204" pitchFamily="34" charset="0"/>
      <p:regular r:id="rId30"/>
      <p:bold r:id="rId31"/>
      <p:italic r:id="rId32"/>
      <p:boldItalic r:id="rId33"/>
    </p:embeddedFont>
    <p:embeddedFont>
      <p:font typeface="Open Sans Bold Bold" panose="020B0604020202020204" charset="0"/>
      <p:regular r:id="rId34"/>
    </p:embeddedFont>
    <p:embeddedFont>
      <p:font typeface="Poppins" panose="00000500000000000000" pitchFamily="2" charset="0"/>
      <p:regular r:id="rId35"/>
      <p:bold r:id="rId36"/>
      <p:italic r:id="rId37"/>
      <p:boldItalic r:id="rId38"/>
    </p:embeddedFont>
    <p:embeddedFont>
      <p:font typeface="Poppins Bold" panose="00000800000000000000" charset="0"/>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44" autoAdjust="0"/>
    <p:restoredTop sz="94622" autoAdjust="0"/>
  </p:normalViewPr>
  <p:slideViewPr>
    <p:cSldViewPr>
      <p:cViewPr varScale="1">
        <p:scale>
          <a:sx n="56" d="100"/>
          <a:sy n="56" d="100"/>
        </p:scale>
        <p:origin x="28" y="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4.xml"/><Relationship Id="rId7" Type="http://schemas.openxmlformats.org/officeDocument/2006/relationships/slide" Target="slide22.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17.xml"/><Relationship Id="rId5" Type="http://schemas.openxmlformats.org/officeDocument/2006/relationships/slide" Target="slide13.xml"/><Relationship Id="rId10" Type="http://schemas.openxmlformats.org/officeDocument/2006/relationships/image" Target="../media/image5.svg"/><Relationship Id="rId4" Type="http://schemas.openxmlformats.org/officeDocument/2006/relationships/slide" Target="slide5.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5" r="95"/>
          <a:stretch>
            <a:fillRect/>
          </a:stretch>
        </p:blipFill>
        <p:spPr>
          <a:xfrm>
            <a:off x="0" y="0"/>
            <a:ext cx="18288000" cy="10287000"/>
          </a:xfrm>
          <a:prstGeom prst="rect">
            <a:avLst/>
          </a:prstGeom>
        </p:spPr>
      </p:pic>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50217">
                <a:alpha val="64706"/>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3079"/>
                </a:lnSpc>
              </a:pPr>
              <a:endParaRPr/>
            </a:p>
          </p:txBody>
        </p:sp>
      </p:grpSp>
      <p:sp>
        <p:nvSpPr>
          <p:cNvPr id="6" name="TextBox 6"/>
          <p:cNvSpPr txBox="1"/>
          <p:nvPr/>
        </p:nvSpPr>
        <p:spPr>
          <a:xfrm>
            <a:off x="2968402" y="5511697"/>
            <a:ext cx="12351196" cy="885145"/>
          </a:xfrm>
          <a:prstGeom prst="rect">
            <a:avLst/>
          </a:prstGeom>
        </p:spPr>
        <p:txBody>
          <a:bodyPr lIns="0" tIns="0" rIns="0" bIns="0" rtlCol="0" anchor="t">
            <a:spAutoFit/>
          </a:bodyPr>
          <a:lstStyle/>
          <a:p>
            <a:pPr algn="ctr">
              <a:lnSpc>
                <a:spcPts val="6787"/>
              </a:lnSpc>
            </a:pPr>
            <a:r>
              <a:rPr lang="en-US" sz="6464" spc="90">
                <a:solidFill>
                  <a:srgbClr val="FFFFFF"/>
                </a:solidFill>
                <a:latin typeface="Open Sans Bold Bold"/>
              </a:rPr>
              <a:t>RECOMMENDATION SYSTEM</a:t>
            </a:r>
          </a:p>
        </p:txBody>
      </p:sp>
      <p:sp>
        <p:nvSpPr>
          <p:cNvPr id="7" name="TextBox 7"/>
          <p:cNvSpPr txBox="1"/>
          <p:nvPr/>
        </p:nvSpPr>
        <p:spPr>
          <a:xfrm>
            <a:off x="4768785" y="4004458"/>
            <a:ext cx="8750431" cy="1235658"/>
          </a:xfrm>
          <a:prstGeom prst="rect">
            <a:avLst/>
          </a:prstGeom>
        </p:spPr>
        <p:txBody>
          <a:bodyPr lIns="0" tIns="0" rIns="0" bIns="0" rtlCol="0" anchor="t">
            <a:spAutoFit/>
          </a:bodyPr>
          <a:lstStyle/>
          <a:p>
            <a:pPr algn="ctr">
              <a:lnSpc>
                <a:spcPts val="9307"/>
              </a:lnSpc>
            </a:pPr>
            <a:r>
              <a:rPr lang="en-US" sz="8863" spc="124">
                <a:solidFill>
                  <a:srgbClr val="FFDE59"/>
                </a:solidFill>
                <a:latin typeface="Open Sans Bold Bold"/>
              </a:rPr>
              <a:t>THE ANIME</a:t>
            </a:r>
          </a:p>
        </p:txBody>
      </p:sp>
      <p:sp>
        <p:nvSpPr>
          <p:cNvPr id="8" name="TextBox 8"/>
          <p:cNvSpPr txBox="1"/>
          <p:nvPr/>
        </p:nvSpPr>
        <p:spPr>
          <a:xfrm>
            <a:off x="6593087" y="6854064"/>
            <a:ext cx="5101826" cy="497841"/>
          </a:xfrm>
          <a:prstGeom prst="rect">
            <a:avLst/>
          </a:prstGeom>
        </p:spPr>
        <p:txBody>
          <a:bodyPr lIns="0" tIns="0" rIns="0" bIns="0" rtlCol="0" anchor="t">
            <a:spAutoFit/>
          </a:bodyPr>
          <a:lstStyle/>
          <a:p>
            <a:pPr algn="ctr">
              <a:lnSpc>
                <a:spcPts val="4059"/>
              </a:lnSpc>
              <a:spcBef>
                <a:spcPct val="0"/>
              </a:spcBef>
            </a:pPr>
            <a:r>
              <a:rPr lang="en-US" sz="2899" spc="107">
                <a:solidFill>
                  <a:srgbClr val="FFDE59"/>
                </a:solidFill>
                <a:latin typeface="Open Sans"/>
              </a:rPr>
              <a:t>BUILT BY</a:t>
            </a:r>
            <a:r>
              <a:rPr lang="en-US" sz="2899" spc="107">
                <a:solidFill>
                  <a:srgbClr val="FFFFFF"/>
                </a:solidFill>
                <a:latin typeface="Open Sans"/>
              </a:rPr>
              <a:t> ANGELA ROXANA</a:t>
            </a:r>
          </a:p>
        </p:txBody>
      </p:sp>
      <p:grpSp>
        <p:nvGrpSpPr>
          <p:cNvPr id="9" name="Group 9"/>
          <p:cNvGrpSpPr/>
          <p:nvPr/>
        </p:nvGrpSpPr>
        <p:grpSpPr>
          <a:xfrm>
            <a:off x="13704796" y="7559"/>
            <a:ext cx="4583204" cy="727225"/>
            <a:chOff x="0" y="0"/>
            <a:chExt cx="1671965" cy="265294"/>
          </a:xfrm>
        </p:grpSpPr>
        <p:sp>
          <p:nvSpPr>
            <p:cNvPr id="10" name="Freeform 10"/>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grpSp>
        <p:nvGrpSpPr>
          <p:cNvPr id="11" name="Group 11"/>
          <p:cNvGrpSpPr/>
          <p:nvPr/>
        </p:nvGrpSpPr>
        <p:grpSpPr>
          <a:xfrm>
            <a:off x="0" y="9559775"/>
            <a:ext cx="4583204" cy="727225"/>
            <a:chOff x="0" y="0"/>
            <a:chExt cx="1671965" cy="265294"/>
          </a:xfrm>
        </p:grpSpPr>
        <p:sp>
          <p:nvSpPr>
            <p:cNvPr id="12" name="Freeform 12"/>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88820" y="1028700"/>
            <a:ext cx="2276371" cy="1014020"/>
          </a:xfrm>
          <a:prstGeom prst="rect">
            <a:avLst/>
          </a:prstGeom>
        </p:spPr>
      </p:pic>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913291" y="8244280"/>
            <a:ext cx="2276371" cy="10140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04796" y="9559775"/>
            <a:ext cx="4583204" cy="727225"/>
            <a:chOff x="0" y="0"/>
            <a:chExt cx="1671965" cy="265294"/>
          </a:xfrm>
        </p:grpSpPr>
        <p:sp>
          <p:nvSpPr>
            <p:cNvPr id="3" name="Freeform 3"/>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6360" y="8751290"/>
            <a:ext cx="2276371" cy="1014020"/>
          </a:xfrm>
          <a:prstGeom prst="rect">
            <a:avLst/>
          </a:prstGeom>
        </p:spPr>
      </p:pic>
      <p:grpSp>
        <p:nvGrpSpPr>
          <p:cNvPr id="5" name="Group 5"/>
          <p:cNvGrpSpPr/>
          <p:nvPr/>
        </p:nvGrpSpPr>
        <p:grpSpPr>
          <a:xfrm>
            <a:off x="0" y="0"/>
            <a:ext cx="7573033" cy="363612"/>
            <a:chOff x="0" y="0"/>
            <a:chExt cx="2762663" cy="265294"/>
          </a:xfrm>
        </p:grpSpPr>
        <p:sp>
          <p:nvSpPr>
            <p:cNvPr id="6" name="Freeform 6"/>
            <p:cNvSpPr/>
            <p:nvPr/>
          </p:nvSpPr>
          <p:spPr>
            <a:xfrm>
              <a:off x="0" y="0"/>
              <a:ext cx="2762663" cy="265294"/>
            </a:xfrm>
            <a:custGeom>
              <a:avLst/>
              <a:gdLst/>
              <a:ahLst/>
              <a:cxnLst/>
              <a:rect l="l" t="t" r="r" b="b"/>
              <a:pathLst>
                <a:path w="2762663" h="265294">
                  <a:moveTo>
                    <a:pt x="0" y="0"/>
                  </a:moveTo>
                  <a:lnTo>
                    <a:pt x="2762663" y="0"/>
                  </a:lnTo>
                  <a:lnTo>
                    <a:pt x="2762663" y="265294"/>
                  </a:lnTo>
                  <a:lnTo>
                    <a:pt x="0" y="265294"/>
                  </a:lnTo>
                  <a:close/>
                </a:path>
              </a:pathLst>
            </a:custGeom>
            <a:solidFill>
              <a:srgbClr val="FFDE59"/>
            </a:solidFill>
          </p:spPr>
        </p:sp>
      </p:grpSp>
      <p:grpSp>
        <p:nvGrpSpPr>
          <p:cNvPr id="7" name="Group 7"/>
          <p:cNvGrpSpPr/>
          <p:nvPr/>
        </p:nvGrpSpPr>
        <p:grpSpPr>
          <a:xfrm>
            <a:off x="2496947" y="7409943"/>
            <a:ext cx="780861" cy="75265"/>
            <a:chOff x="0" y="0"/>
            <a:chExt cx="205659" cy="19823"/>
          </a:xfrm>
        </p:grpSpPr>
        <p:sp>
          <p:nvSpPr>
            <p:cNvPr id="8" name="Freeform 8"/>
            <p:cNvSpPr/>
            <p:nvPr/>
          </p:nvSpPr>
          <p:spPr>
            <a:xfrm>
              <a:off x="0" y="0"/>
              <a:ext cx="205659" cy="19823"/>
            </a:xfrm>
            <a:custGeom>
              <a:avLst/>
              <a:gdLst/>
              <a:ahLst/>
              <a:cxnLst/>
              <a:rect l="l" t="t" r="r" b="b"/>
              <a:pathLst>
                <a:path w="205659" h="19823">
                  <a:moveTo>
                    <a:pt x="9911" y="0"/>
                  </a:moveTo>
                  <a:lnTo>
                    <a:pt x="195747" y="0"/>
                  </a:lnTo>
                  <a:cubicBezTo>
                    <a:pt x="201221" y="0"/>
                    <a:pt x="205659" y="4438"/>
                    <a:pt x="205659" y="9911"/>
                  </a:cubicBezTo>
                  <a:lnTo>
                    <a:pt x="205659" y="9911"/>
                  </a:lnTo>
                  <a:cubicBezTo>
                    <a:pt x="205659" y="15385"/>
                    <a:pt x="201221" y="19823"/>
                    <a:pt x="195747" y="19823"/>
                  </a:cubicBezTo>
                  <a:lnTo>
                    <a:pt x="9911" y="19823"/>
                  </a:lnTo>
                  <a:cubicBezTo>
                    <a:pt x="4438" y="19823"/>
                    <a:pt x="0" y="15385"/>
                    <a:pt x="0" y="9911"/>
                  </a:cubicBezTo>
                  <a:lnTo>
                    <a:pt x="0" y="9911"/>
                  </a:lnTo>
                  <a:cubicBezTo>
                    <a:pt x="0" y="4438"/>
                    <a:pt x="4438" y="0"/>
                    <a:pt x="9911" y="0"/>
                  </a:cubicBezTo>
                  <a:close/>
                </a:path>
              </a:pathLst>
            </a:custGeom>
            <a:solidFill>
              <a:srgbClr val="FFDE59"/>
            </a:solidFill>
          </p:spPr>
        </p:sp>
        <p:sp>
          <p:nvSpPr>
            <p:cNvPr id="9" name="TextBox 9"/>
            <p:cNvSpPr txBox="1"/>
            <p:nvPr/>
          </p:nvSpPr>
          <p:spPr>
            <a:xfrm>
              <a:off x="0" y="-66675"/>
              <a:ext cx="812800" cy="879475"/>
            </a:xfrm>
            <a:prstGeom prst="rect">
              <a:avLst/>
            </a:prstGeom>
          </p:spPr>
          <p:txBody>
            <a:bodyPr lIns="50800" tIns="50800" rIns="50800" bIns="50800" rtlCol="0" anchor="ctr"/>
            <a:lstStyle/>
            <a:p>
              <a:pPr algn="ctr">
                <a:lnSpc>
                  <a:spcPts val="3639"/>
                </a:lnSpc>
              </a:pPr>
              <a:endParaRPr/>
            </a:p>
          </p:txBody>
        </p:sp>
      </p:grpSp>
      <p:pic>
        <p:nvPicPr>
          <p:cNvPr id="10" name="Picture 10"/>
          <p:cNvPicPr>
            <a:picLocks noChangeAspect="1"/>
          </p:cNvPicPr>
          <p:nvPr/>
        </p:nvPicPr>
        <p:blipFill>
          <a:blip r:embed="rId4"/>
          <a:srcRect t="89319"/>
          <a:stretch>
            <a:fillRect/>
          </a:stretch>
        </p:blipFill>
        <p:spPr>
          <a:xfrm>
            <a:off x="2697480" y="6806675"/>
            <a:ext cx="9171958" cy="478844"/>
          </a:xfrm>
          <a:prstGeom prst="rect">
            <a:avLst/>
          </a:prstGeom>
        </p:spPr>
      </p:pic>
      <p:pic>
        <p:nvPicPr>
          <p:cNvPr id="11" name="Picture 11"/>
          <p:cNvPicPr>
            <a:picLocks noChangeAspect="1"/>
          </p:cNvPicPr>
          <p:nvPr/>
        </p:nvPicPr>
        <p:blipFill>
          <a:blip r:embed="rId4"/>
          <a:srcRect t="89000" b="8814"/>
          <a:stretch>
            <a:fillRect/>
          </a:stretch>
        </p:blipFill>
        <p:spPr>
          <a:xfrm>
            <a:off x="1028700" y="8620819"/>
            <a:ext cx="9171958" cy="97953"/>
          </a:xfrm>
          <a:prstGeom prst="rect">
            <a:avLst/>
          </a:prstGeom>
        </p:spPr>
      </p:pic>
      <p:pic>
        <p:nvPicPr>
          <p:cNvPr id="12" name="Picture 12"/>
          <p:cNvPicPr>
            <a:picLocks noChangeAspect="1"/>
          </p:cNvPicPr>
          <p:nvPr/>
        </p:nvPicPr>
        <p:blipFill>
          <a:blip r:embed="rId4"/>
          <a:srcRect t="89000" b="9117"/>
          <a:stretch>
            <a:fillRect/>
          </a:stretch>
        </p:blipFill>
        <p:spPr>
          <a:xfrm>
            <a:off x="1028700" y="8679321"/>
            <a:ext cx="9171958" cy="84360"/>
          </a:xfrm>
          <a:prstGeom prst="rect">
            <a:avLst/>
          </a:prstGeom>
        </p:spPr>
      </p:pic>
      <p:pic>
        <p:nvPicPr>
          <p:cNvPr id="13" name="Picture 13"/>
          <p:cNvPicPr>
            <a:picLocks noChangeAspect="1"/>
          </p:cNvPicPr>
          <p:nvPr/>
        </p:nvPicPr>
        <p:blipFill>
          <a:blip r:embed="rId4"/>
          <a:srcRect b="18268"/>
          <a:stretch>
            <a:fillRect/>
          </a:stretch>
        </p:blipFill>
        <p:spPr>
          <a:xfrm>
            <a:off x="2667000" y="3142523"/>
            <a:ext cx="9171958" cy="3664152"/>
          </a:xfrm>
          <a:prstGeom prst="rect">
            <a:avLst/>
          </a:prstGeom>
        </p:spPr>
      </p:pic>
      <p:sp>
        <p:nvSpPr>
          <p:cNvPr id="14" name="TextBox 14"/>
          <p:cNvSpPr txBox="1"/>
          <p:nvPr/>
        </p:nvSpPr>
        <p:spPr>
          <a:xfrm>
            <a:off x="1028700" y="1219663"/>
            <a:ext cx="14262421" cy="1295400"/>
          </a:xfrm>
          <a:prstGeom prst="rect">
            <a:avLst/>
          </a:prstGeom>
        </p:spPr>
        <p:txBody>
          <a:bodyPr lIns="0" tIns="0" rIns="0" bIns="0" rtlCol="0" anchor="t">
            <a:spAutoFit/>
          </a:bodyPr>
          <a:lstStyle/>
          <a:p>
            <a:pPr>
              <a:lnSpc>
                <a:spcPts val="9900"/>
              </a:lnSpc>
            </a:pPr>
            <a:r>
              <a:rPr lang="en-US" sz="9000">
                <a:solidFill>
                  <a:srgbClr val="050217"/>
                </a:solidFill>
                <a:latin typeface="HK Grotesk Bold"/>
              </a:rPr>
              <a:t>Removing Punctuations</a:t>
            </a:r>
          </a:p>
        </p:txBody>
      </p:sp>
      <p:sp>
        <p:nvSpPr>
          <p:cNvPr id="16" name="TextBox 16"/>
          <p:cNvSpPr txBox="1"/>
          <p:nvPr/>
        </p:nvSpPr>
        <p:spPr>
          <a:xfrm>
            <a:off x="16776724" y="657932"/>
            <a:ext cx="965153" cy="789161"/>
          </a:xfrm>
          <a:prstGeom prst="rect">
            <a:avLst/>
          </a:prstGeom>
        </p:spPr>
        <p:txBody>
          <a:bodyPr lIns="0" tIns="0" rIns="0" bIns="0" rtlCol="0" anchor="t">
            <a:spAutoFit/>
          </a:bodyPr>
          <a:lstStyle/>
          <a:p>
            <a:pPr>
              <a:lnSpc>
                <a:spcPts val="6160"/>
              </a:lnSpc>
            </a:pPr>
            <a:r>
              <a:rPr lang="en-US" sz="5600">
                <a:solidFill>
                  <a:srgbClr val="FFDE59">
                    <a:alpha val="85882"/>
                  </a:srgbClr>
                </a:solidFill>
                <a:latin typeface="HK Grotesk Bold Bold"/>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59775"/>
            <a:ext cx="4583204" cy="727225"/>
            <a:chOff x="0" y="0"/>
            <a:chExt cx="1671965" cy="265294"/>
          </a:xfrm>
        </p:grpSpPr>
        <p:sp>
          <p:nvSpPr>
            <p:cNvPr id="3" name="Freeform 3"/>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38538" y="8751290"/>
            <a:ext cx="2276371" cy="1014020"/>
          </a:xfrm>
          <a:prstGeom prst="rect">
            <a:avLst/>
          </a:prstGeom>
        </p:spPr>
      </p:pic>
      <p:grpSp>
        <p:nvGrpSpPr>
          <p:cNvPr id="5" name="Group 5"/>
          <p:cNvGrpSpPr/>
          <p:nvPr/>
        </p:nvGrpSpPr>
        <p:grpSpPr>
          <a:xfrm>
            <a:off x="10714967" y="0"/>
            <a:ext cx="7573033" cy="363612"/>
            <a:chOff x="0" y="0"/>
            <a:chExt cx="2762663" cy="265294"/>
          </a:xfrm>
        </p:grpSpPr>
        <p:sp>
          <p:nvSpPr>
            <p:cNvPr id="6" name="Freeform 6"/>
            <p:cNvSpPr/>
            <p:nvPr/>
          </p:nvSpPr>
          <p:spPr>
            <a:xfrm>
              <a:off x="0" y="0"/>
              <a:ext cx="2762663" cy="265294"/>
            </a:xfrm>
            <a:custGeom>
              <a:avLst/>
              <a:gdLst/>
              <a:ahLst/>
              <a:cxnLst/>
              <a:rect l="l" t="t" r="r" b="b"/>
              <a:pathLst>
                <a:path w="2762663" h="265294">
                  <a:moveTo>
                    <a:pt x="0" y="0"/>
                  </a:moveTo>
                  <a:lnTo>
                    <a:pt x="2762663" y="0"/>
                  </a:lnTo>
                  <a:lnTo>
                    <a:pt x="2762663" y="265294"/>
                  </a:lnTo>
                  <a:lnTo>
                    <a:pt x="0" y="265294"/>
                  </a:lnTo>
                  <a:close/>
                </a:path>
              </a:pathLst>
            </a:custGeom>
            <a:solidFill>
              <a:srgbClr val="FFDE59"/>
            </a:solidFill>
          </p:spPr>
        </p:sp>
      </p:grpSp>
      <p:pic>
        <p:nvPicPr>
          <p:cNvPr id="7" name="Picture 7"/>
          <p:cNvPicPr>
            <a:picLocks noChangeAspect="1"/>
          </p:cNvPicPr>
          <p:nvPr/>
        </p:nvPicPr>
        <p:blipFill>
          <a:blip r:embed="rId4"/>
          <a:srcRect/>
          <a:stretch>
            <a:fillRect/>
          </a:stretch>
        </p:blipFill>
        <p:spPr>
          <a:xfrm>
            <a:off x="8592258" y="2515063"/>
            <a:ext cx="8667042" cy="6743237"/>
          </a:xfrm>
          <a:prstGeom prst="rect">
            <a:avLst/>
          </a:prstGeom>
        </p:spPr>
      </p:pic>
      <p:sp>
        <p:nvSpPr>
          <p:cNvPr id="8" name="TextBox 8"/>
          <p:cNvSpPr txBox="1"/>
          <p:nvPr/>
        </p:nvSpPr>
        <p:spPr>
          <a:xfrm>
            <a:off x="1028700" y="1219663"/>
            <a:ext cx="14262421" cy="1295400"/>
          </a:xfrm>
          <a:prstGeom prst="rect">
            <a:avLst/>
          </a:prstGeom>
        </p:spPr>
        <p:txBody>
          <a:bodyPr lIns="0" tIns="0" rIns="0" bIns="0" rtlCol="0" anchor="t">
            <a:spAutoFit/>
          </a:bodyPr>
          <a:lstStyle/>
          <a:p>
            <a:pPr>
              <a:lnSpc>
                <a:spcPts val="9900"/>
              </a:lnSpc>
            </a:pPr>
            <a:r>
              <a:rPr lang="en-US" sz="9000">
                <a:solidFill>
                  <a:srgbClr val="050217"/>
                </a:solidFill>
                <a:latin typeface="HK Grotesk Bold"/>
              </a:rPr>
              <a:t>Word Count</a:t>
            </a:r>
          </a:p>
        </p:txBody>
      </p:sp>
      <p:sp>
        <p:nvSpPr>
          <p:cNvPr id="9" name="TextBox 9"/>
          <p:cNvSpPr txBox="1"/>
          <p:nvPr/>
        </p:nvSpPr>
        <p:spPr>
          <a:xfrm>
            <a:off x="1028700" y="2710672"/>
            <a:ext cx="7131211" cy="5855970"/>
          </a:xfrm>
          <a:prstGeom prst="rect">
            <a:avLst/>
          </a:prstGeom>
        </p:spPr>
        <p:txBody>
          <a:bodyPr lIns="0" tIns="0" rIns="0" bIns="0" rtlCol="0" anchor="t">
            <a:spAutoFit/>
          </a:bodyPr>
          <a:lstStyle/>
          <a:p>
            <a:pPr>
              <a:lnSpc>
                <a:spcPts val="5190"/>
              </a:lnSpc>
            </a:pPr>
            <a:r>
              <a:rPr lang="en-US" sz="3000">
                <a:solidFill>
                  <a:srgbClr val="050217"/>
                </a:solidFill>
                <a:latin typeface="Open Sans"/>
              </a:rPr>
              <a:t>The word count helps in showing which word is occurring how many times, and based on this result, the term "movie", which is a type of show, has been occurring more than 2,500 times.</a:t>
            </a:r>
          </a:p>
          <a:p>
            <a:pPr>
              <a:lnSpc>
                <a:spcPts val="5190"/>
              </a:lnSpc>
            </a:pPr>
            <a:endParaRPr lang="en-US" sz="3000">
              <a:solidFill>
                <a:srgbClr val="050217"/>
              </a:solidFill>
              <a:latin typeface="Open Sans"/>
            </a:endParaRPr>
          </a:p>
          <a:p>
            <a:pPr>
              <a:lnSpc>
                <a:spcPts val="5190"/>
              </a:lnSpc>
            </a:pPr>
            <a:r>
              <a:rPr lang="en-US" sz="3000">
                <a:solidFill>
                  <a:srgbClr val="050217"/>
                </a:solidFill>
                <a:latin typeface="Open Sans"/>
              </a:rPr>
              <a:t>With TF-IDF, we can remove external references like movies to make the search result more accurate.</a:t>
            </a:r>
          </a:p>
        </p:txBody>
      </p:sp>
      <p:sp>
        <p:nvSpPr>
          <p:cNvPr id="10" name="TextBox 10"/>
          <p:cNvSpPr txBox="1"/>
          <p:nvPr/>
        </p:nvSpPr>
        <p:spPr>
          <a:xfrm>
            <a:off x="16776724" y="657932"/>
            <a:ext cx="965153" cy="789161"/>
          </a:xfrm>
          <a:prstGeom prst="rect">
            <a:avLst/>
          </a:prstGeom>
        </p:spPr>
        <p:txBody>
          <a:bodyPr lIns="0" tIns="0" rIns="0" bIns="0" rtlCol="0" anchor="t">
            <a:spAutoFit/>
          </a:bodyPr>
          <a:lstStyle/>
          <a:p>
            <a:pPr>
              <a:lnSpc>
                <a:spcPts val="6160"/>
              </a:lnSpc>
            </a:pPr>
            <a:r>
              <a:rPr lang="en-US" sz="5600">
                <a:solidFill>
                  <a:srgbClr val="FFDE59">
                    <a:alpha val="85882"/>
                  </a:srgbClr>
                </a:solidFill>
                <a:latin typeface="HK Grotesk Bold Bold"/>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04796" y="9559775"/>
            <a:ext cx="4583204" cy="727225"/>
            <a:chOff x="0" y="0"/>
            <a:chExt cx="1671965" cy="265294"/>
          </a:xfrm>
        </p:grpSpPr>
        <p:sp>
          <p:nvSpPr>
            <p:cNvPr id="3" name="Freeform 3"/>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6360" y="8751290"/>
            <a:ext cx="2276371" cy="1014020"/>
          </a:xfrm>
          <a:prstGeom prst="rect">
            <a:avLst/>
          </a:prstGeom>
        </p:spPr>
      </p:pic>
      <p:grpSp>
        <p:nvGrpSpPr>
          <p:cNvPr id="5" name="Group 5"/>
          <p:cNvGrpSpPr/>
          <p:nvPr/>
        </p:nvGrpSpPr>
        <p:grpSpPr>
          <a:xfrm>
            <a:off x="0" y="0"/>
            <a:ext cx="7573033" cy="363612"/>
            <a:chOff x="0" y="0"/>
            <a:chExt cx="2762663" cy="265294"/>
          </a:xfrm>
        </p:grpSpPr>
        <p:sp>
          <p:nvSpPr>
            <p:cNvPr id="6" name="Freeform 6"/>
            <p:cNvSpPr/>
            <p:nvPr/>
          </p:nvSpPr>
          <p:spPr>
            <a:xfrm>
              <a:off x="0" y="0"/>
              <a:ext cx="2762663" cy="265294"/>
            </a:xfrm>
            <a:custGeom>
              <a:avLst/>
              <a:gdLst/>
              <a:ahLst/>
              <a:cxnLst/>
              <a:rect l="l" t="t" r="r" b="b"/>
              <a:pathLst>
                <a:path w="2762663" h="265294">
                  <a:moveTo>
                    <a:pt x="0" y="0"/>
                  </a:moveTo>
                  <a:lnTo>
                    <a:pt x="2762663" y="0"/>
                  </a:lnTo>
                  <a:lnTo>
                    <a:pt x="2762663" y="265294"/>
                  </a:lnTo>
                  <a:lnTo>
                    <a:pt x="0" y="265294"/>
                  </a:lnTo>
                  <a:close/>
                </a:path>
              </a:pathLst>
            </a:custGeom>
            <a:solidFill>
              <a:srgbClr val="FFDE59"/>
            </a:solidFill>
          </p:spPr>
        </p:sp>
      </p:grpSp>
      <p:sp>
        <p:nvSpPr>
          <p:cNvPr id="7" name="TextBox 7"/>
          <p:cNvSpPr txBox="1"/>
          <p:nvPr/>
        </p:nvSpPr>
        <p:spPr>
          <a:xfrm>
            <a:off x="1028700" y="1219663"/>
            <a:ext cx="14262421" cy="1295400"/>
          </a:xfrm>
          <a:prstGeom prst="rect">
            <a:avLst/>
          </a:prstGeom>
        </p:spPr>
        <p:txBody>
          <a:bodyPr lIns="0" tIns="0" rIns="0" bIns="0" rtlCol="0" anchor="t">
            <a:spAutoFit/>
          </a:bodyPr>
          <a:lstStyle/>
          <a:p>
            <a:pPr>
              <a:lnSpc>
                <a:spcPts val="9900"/>
              </a:lnSpc>
            </a:pPr>
            <a:r>
              <a:rPr lang="en-US" sz="9000">
                <a:solidFill>
                  <a:srgbClr val="050217"/>
                </a:solidFill>
                <a:latin typeface="HK Grotesk Bold"/>
              </a:rPr>
              <a:t>World Cloud</a:t>
            </a:r>
          </a:p>
        </p:txBody>
      </p:sp>
      <p:sp>
        <p:nvSpPr>
          <p:cNvPr id="9" name="TextBox 9"/>
          <p:cNvSpPr txBox="1"/>
          <p:nvPr/>
        </p:nvSpPr>
        <p:spPr>
          <a:xfrm>
            <a:off x="16776724" y="657932"/>
            <a:ext cx="965153" cy="789161"/>
          </a:xfrm>
          <a:prstGeom prst="rect">
            <a:avLst/>
          </a:prstGeom>
        </p:spPr>
        <p:txBody>
          <a:bodyPr lIns="0" tIns="0" rIns="0" bIns="0" rtlCol="0" anchor="t">
            <a:spAutoFit/>
          </a:bodyPr>
          <a:lstStyle/>
          <a:p>
            <a:pPr>
              <a:lnSpc>
                <a:spcPts val="6160"/>
              </a:lnSpc>
            </a:pPr>
            <a:r>
              <a:rPr lang="en-US" sz="5600">
                <a:solidFill>
                  <a:srgbClr val="FFDE59">
                    <a:alpha val="85882"/>
                  </a:srgbClr>
                </a:solidFill>
                <a:latin typeface="HK Grotesk Bold Bold"/>
              </a:rPr>
              <a:t>12</a:t>
            </a:r>
          </a:p>
        </p:txBody>
      </p:sp>
      <p:pic>
        <p:nvPicPr>
          <p:cNvPr id="10" name="Picture 10"/>
          <p:cNvPicPr>
            <a:picLocks noChangeAspect="1"/>
          </p:cNvPicPr>
          <p:nvPr/>
        </p:nvPicPr>
        <p:blipFill>
          <a:blip r:embed="rId4"/>
          <a:srcRect/>
          <a:stretch>
            <a:fillRect/>
          </a:stretch>
        </p:blipFill>
        <p:spPr>
          <a:xfrm>
            <a:off x="1828800" y="3664114"/>
            <a:ext cx="8441383" cy="429210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13506" cy="10287000"/>
            <a:chOff x="0" y="0"/>
            <a:chExt cx="1442933" cy="3752725"/>
          </a:xfrm>
        </p:grpSpPr>
        <p:sp>
          <p:nvSpPr>
            <p:cNvPr id="3" name="Freeform 3"/>
            <p:cNvSpPr/>
            <p:nvPr/>
          </p:nvSpPr>
          <p:spPr>
            <a:xfrm>
              <a:off x="0" y="0"/>
              <a:ext cx="1442933" cy="3752726"/>
            </a:xfrm>
            <a:custGeom>
              <a:avLst/>
              <a:gdLst/>
              <a:ahLst/>
              <a:cxnLst/>
              <a:rect l="l" t="t" r="r" b="b"/>
              <a:pathLst>
                <a:path w="1442933" h="3752726">
                  <a:moveTo>
                    <a:pt x="0" y="0"/>
                  </a:moveTo>
                  <a:lnTo>
                    <a:pt x="1442933" y="0"/>
                  </a:lnTo>
                  <a:lnTo>
                    <a:pt x="1442933" y="3752726"/>
                  </a:lnTo>
                  <a:lnTo>
                    <a:pt x="0" y="3752726"/>
                  </a:lnTo>
                  <a:close/>
                </a:path>
              </a:pathLst>
            </a:custGeom>
            <a:solidFill>
              <a:srgbClr val="FFDE59"/>
            </a:solidFill>
          </p:spPr>
        </p:sp>
      </p:grpSp>
      <p:grpSp>
        <p:nvGrpSpPr>
          <p:cNvPr id="4" name="Group 4"/>
          <p:cNvGrpSpPr/>
          <p:nvPr/>
        </p:nvGrpSpPr>
        <p:grpSpPr>
          <a:xfrm>
            <a:off x="1497538" y="3269767"/>
            <a:ext cx="1336591" cy="1555306"/>
            <a:chOff x="0" y="0"/>
            <a:chExt cx="1782121" cy="2073741"/>
          </a:xfrm>
        </p:grpSpPr>
        <p:grpSp>
          <p:nvGrpSpPr>
            <p:cNvPr id="5" name="Group 5"/>
            <p:cNvGrpSpPr/>
            <p:nvPr/>
          </p:nvGrpSpPr>
          <p:grpSpPr>
            <a:xfrm>
              <a:off x="0" y="0"/>
              <a:ext cx="1782121" cy="2073741"/>
              <a:chOff x="0" y="0"/>
              <a:chExt cx="698500" cy="812800"/>
            </a:xfrm>
          </p:grpSpPr>
          <p:sp>
            <p:nvSpPr>
              <p:cNvPr id="6" name="Freeform 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id="7" name="TextBox 7"/>
              <p:cNvSpPr txBox="1"/>
              <p:nvPr/>
            </p:nvSpPr>
            <p:spPr>
              <a:xfrm>
                <a:off x="0" y="73025"/>
                <a:ext cx="698500" cy="600075"/>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67165" y="194519"/>
              <a:ext cx="1447792" cy="1684703"/>
              <a:chOff x="0" y="0"/>
              <a:chExt cx="698500" cy="812800"/>
            </a:xfrm>
          </p:grpSpPr>
          <p:sp>
            <p:nvSpPr>
              <p:cNvPr id="9" name="Freeform 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50217"/>
              </a:solidFill>
            </p:spPr>
          </p:sp>
          <p:sp>
            <p:nvSpPr>
              <p:cNvPr id="10" name="TextBox 10"/>
              <p:cNvSpPr txBox="1"/>
              <p:nvPr/>
            </p:nvSpPr>
            <p:spPr>
              <a:xfrm>
                <a:off x="0" y="73025"/>
                <a:ext cx="698500" cy="600075"/>
              </a:xfrm>
              <a:prstGeom prst="rect">
                <a:avLst/>
              </a:prstGeom>
            </p:spPr>
            <p:txBody>
              <a:bodyPr lIns="50800" tIns="50800" rIns="50800" bIns="50800" rtlCol="0" anchor="ctr"/>
              <a:lstStyle/>
              <a:p>
                <a:pPr algn="ctr">
                  <a:lnSpc>
                    <a:spcPts val="3639"/>
                  </a:lnSpc>
                </a:pPr>
                <a:r>
                  <a:rPr lang="en-US" sz="2599">
                    <a:solidFill>
                      <a:srgbClr val="FFFFFF"/>
                    </a:solidFill>
                    <a:latin typeface="Poppins Bold"/>
                  </a:rPr>
                  <a:t>1</a:t>
                </a:r>
              </a:p>
            </p:txBody>
          </p:sp>
        </p:grpSp>
      </p:grpSp>
      <p:grpSp>
        <p:nvGrpSpPr>
          <p:cNvPr id="11" name="Group 11"/>
          <p:cNvGrpSpPr/>
          <p:nvPr/>
        </p:nvGrpSpPr>
        <p:grpSpPr>
          <a:xfrm>
            <a:off x="1497538" y="7502846"/>
            <a:ext cx="1336591" cy="1555306"/>
            <a:chOff x="0" y="0"/>
            <a:chExt cx="1782121" cy="2073741"/>
          </a:xfrm>
        </p:grpSpPr>
        <p:grpSp>
          <p:nvGrpSpPr>
            <p:cNvPr id="12" name="Group 12"/>
            <p:cNvGrpSpPr/>
            <p:nvPr/>
          </p:nvGrpSpPr>
          <p:grpSpPr>
            <a:xfrm>
              <a:off x="0" y="0"/>
              <a:ext cx="1782121" cy="2073741"/>
              <a:chOff x="0" y="0"/>
              <a:chExt cx="698500" cy="812800"/>
            </a:xfrm>
          </p:grpSpPr>
          <p:sp>
            <p:nvSpPr>
              <p:cNvPr id="13" name="Freeform 1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id="14" name="TextBox 14"/>
              <p:cNvSpPr txBox="1"/>
              <p:nvPr/>
            </p:nvSpPr>
            <p:spPr>
              <a:xfrm>
                <a:off x="0" y="73025"/>
                <a:ext cx="698500" cy="600075"/>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a:off x="167165" y="194519"/>
              <a:ext cx="1447792" cy="1684703"/>
              <a:chOff x="0" y="0"/>
              <a:chExt cx="698500" cy="812800"/>
            </a:xfrm>
          </p:grpSpPr>
          <p:sp>
            <p:nvSpPr>
              <p:cNvPr id="16" name="Freeform 1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50217"/>
              </a:solidFill>
            </p:spPr>
          </p:sp>
          <p:sp>
            <p:nvSpPr>
              <p:cNvPr id="17" name="TextBox 17"/>
              <p:cNvSpPr txBox="1"/>
              <p:nvPr/>
            </p:nvSpPr>
            <p:spPr>
              <a:xfrm>
                <a:off x="0" y="73025"/>
                <a:ext cx="698500" cy="600075"/>
              </a:xfrm>
              <a:prstGeom prst="rect">
                <a:avLst/>
              </a:prstGeom>
            </p:spPr>
            <p:txBody>
              <a:bodyPr lIns="50800" tIns="50800" rIns="50800" bIns="50800" rtlCol="0" anchor="ctr"/>
              <a:lstStyle/>
              <a:p>
                <a:pPr algn="ctr">
                  <a:lnSpc>
                    <a:spcPts val="3639"/>
                  </a:lnSpc>
                </a:pPr>
                <a:r>
                  <a:rPr lang="en-US" sz="2599">
                    <a:solidFill>
                      <a:srgbClr val="FFFFFF"/>
                    </a:solidFill>
                    <a:latin typeface="Poppins Bold"/>
                  </a:rPr>
                  <a:t>3</a:t>
                </a:r>
              </a:p>
            </p:txBody>
          </p:sp>
        </p:grpSp>
      </p:grpSp>
      <p:grpSp>
        <p:nvGrpSpPr>
          <p:cNvPr id="18" name="Group 18"/>
          <p:cNvGrpSpPr/>
          <p:nvPr/>
        </p:nvGrpSpPr>
        <p:grpSpPr>
          <a:xfrm>
            <a:off x="1497538" y="5385565"/>
            <a:ext cx="1336591" cy="1555306"/>
            <a:chOff x="0" y="0"/>
            <a:chExt cx="1782121" cy="2073741"/>
          </a:xfrm>
        </p:grpSpPr>
        <p:grpSp>
          <p:nvGrpSpPr>
            <p:cNvPr id="19" name="Group 19"/>
            <p:cNvGrpSpPr/>
            <p:nvPr/>
          </p:nvGrpSpPr>
          <p:grpSpPr>
            <a:xfrm>
              <a:off x="0" y="0"/>
              <a:ext cx="1782121" cy="2073741"/>
              <a:chOff x="0" y="0"/>
              <a:chExt cx="698500" cy="812800"/>
            </a:xfrm>
          </p:grpSpPr>
          <p:sp>
            <p:nvSpPr>
              <p:cNvPr id="20" name="Freeform 2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id="21" name="TextBox 21"/>
              <p:cNvSpPr txBox="1"/>
              <p:nvPr/>
            </p:nvSpPr>
            <p:spPr>
              <a:xfrm>
                <a:off x="0" y="73025"/>
                <a:ext cx="698500" cy="600075"/>
              </a:xfrm>
              <a:prstGeom prst="rect">
                <a:avLst/>
              </a:prstGeom>
            </p:spPr>
            <p:txBody>
              <a:bodyPr lIns="50800" tIns="50800" rIns="50800" bIns="50800" rtlCol="0" anchor="ctr"/>
              <a:lstStyle/>
              <a:p>
                <a:pPr algn="ctr">
                  <a:lnSpc>
                    <a:spcPts val="3639"/>
                  </a:lnSpc>
                </a:pPr>
                <a:endParaRPr/>
              </a:p>
            </p:txBody>
          </p:sp>
        </p:grpSp>
        <p:grpSp>
          <p:nvGrpSpPr>
            <p:cNvPr id="22" name="Group 22"/>
            <p:cNvGrpSpPr/>
            <p:nvPr/>
          </p:nvGrpSpPr>
          <p:grpSpPr>
            <a:xfrm>
              <a:off x="167165" y="194519"/>
              <a:ext cx="1447792" cy="1684703"/>
              <a:chOff x="0" y="0"/>
              <a:chExt cx="698500" cy="812800"/>
            </a:xfrm>
          </p:grpSpPr>
          <p:sp>
            <p:nvSpPr>
              <p:cNvPr id="23" name="Freeform 2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id="24" name="TextBox 24"/>
              <p:cNvSpPr txBox="1"/>
              <p:nvPr/>
            </p:nvSpPr>
            <p:spPr>
              <a:xfrm>
                <a:off x="0" y="73025"/>
                <a:ext cx="698500" cy="600075"/>
              </a:xfrm>
              <a:prstGeom prst="rect">
                <a:avLst/>
              </a:prstGeom>
            </p:spPr>
            <p:txBody>
              <a:bodyPr lIns="50800" tIns="50800" rIns="50800" bIns="50800" rtlCol="0" anchor="ctr"/>
              <a:lstStyle/>
              <a:p>
                <a:pPr algn="ctr">
                  <a:lnSpc>
                    <a:spcPts val="3639"/>
                  </a:lnSpc>
                </a:pPr>
                <a:r>
                  <a:rPr lang="en-US" sz="2599">
                    <a:solidFill>
                      <a:srgbClr val="FFFFFF"/>
                    </a:solidFill>
                    <a:latin typeface="Poppins Bold"/>
                  </a:rPr>
                  <a:t>2</a:t>
                </a:r>
              </a:p>
            </p:txBody>
          </p:sp>
        </p:grpSp>
      </p:grpSp>
      <p:grpSp>
        <p:nvGrpSpPr>
          <p:cNvPr id="25" name="Group 25"/>
          <p:cNvGrpSpPr/>
          <p:nvPr/>
        </p:nvGrpSpPr>
        <p:grpSpPr>
          <a:xfrm>
            <a:off x="16615270" y="9559775"/>
            <a:ext cx="1672730" cy="727225"/>
            <a:chOff x="0" y="0"/>
            <a:chExt cx="1671965" cy="265294"/>
          </a:xfrm>
        </p:grpSpPr>
        <p:sp>
          <p:nvSpPr>
            <p:cNvPr id="26" name="Freeform 26"/>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sp>
        <p:nvSpPr>
          <p:cNvPr id="27" name="TextBox 27"/>
          <p:cNvSpPr txBox="1"/>
          <p:nvPr/>
        </p:nvSpPr>
        <p:spPr>
          <a:xfrm>
            <a:off x="15677594" y="9497839"/>
            <a:ext cx="937675" cy="789161"/>
          </a:xfrm>
          <a:prstGeom prst="rect">
            <a:avLst/>
          </a:prstGeom>
        </p:spPr>
        <p:txBody>
          <a:bodyPr lIns="0" tIns="0" rIns="0" bIns="0" rtlCol="0" anchor="t">
            <a:spAutoFit/>
          </a:bodyPr>
          <a:lstStyle/>
          <a:p>
            <a:pPr algn="just">
              <a:lnSpc>
                <a:spcPts val="6159"/>
              </a:lnSpc>
            </a:pPr>
            <a:r>
              <a:rPr lang="en-US" sz="5599">
                <a:solidFill>
                  <a:srgbClr val="000000">
                    <a:alpha val="85882"/>
                  </a:srgbClr>
                </a:solidFill>
                <a:latin typeface="HK Grotesk Bold Bold"/>
              </a:rPr>
              <a:t>13</a:t>
            </a:r>
          </a:p>
        </p:txBody>
      </p:sp>
      <p:sp>
        <p:nvSpPr>
          <p:cNvPr id="28" name="TextBox 28"/>
          <p:cNvSpPr txBox="1"/>
          <p:nvPr/>
        </p:nvSpPr>
        <p:spPr>
          <a:xfrm>
            <a:off x="3448622" y="3685712"/>
            <a:ext cx="5238178" cy="583558"/>
          </a:xfrm>
          <a:prstGeom prst="rect">
            <a:avLst/>
          </a:prstGeom>
        </p:spPr>
        <p:txBody>
          <a:bodyPr wrap="square" lIns="0" tIns="0" rIns="0" bIns="0" rtlCol="0" anchor="t">
            <a:spAutoFit/>
          </a:bodyPr>
          <a:lstStyle/>
          <a:p>
            <a:pPr>
              <a:lnSpc>
                <a:spcPts val="4751"/>
              </a:lnSpc>
              <a:spcBef>
                <a:spcPct val="0"/>
              </a:spcBef>
            </a:pPr>
            <a:r>
              <a:rPr lang="en-US" sz="3394" dirty="0">
                <a:solidFill>
                  <a:srgbClr val="000000"/>
                </a:solidFill>
                <a:latin typeface="Poppins"/>
              </a:rPr>
              <a:t>TF-IDF Vectorizer</a:t>
            </a:r>
          </a:p>
        </p:txBody>
      </p:sp>
      <p:sp>
        <p:nvSpPr>
          <p:cNvPr id="29" name="TextBox 29"/>
          <p:cNvSpPr txBox="1"/>
          <p:nvPr/>
        </p:nvSpPr>
        <p:spPr>
          <a:xfrm>
            <a:off x="3448622" y="5801509"/>
            <a:ext cx="6381178" cy="583558"/>
          </a:xfrm>
          <a:prstGeom prst="rect">
            <a:avLst/>
          </a:prstGeom>
        </p:spPr>
        <p:txBody>
          <a:bodyPr wrap="square" lIns="0" tIns="0" rIns="0" bIns="0" rtlCol="0" anchor="t">
            <a:spAutoFit/>
          </a:bodyPr>
          <a:lstStyle/>
          <a:p>
            <a:pPr>
              <a:lnSpc>
                <a:spcPts val="4751"/>
              </a:lnSpc>
              <a:spcBef>
                <a:spcPct val="0"/>
              </a:spcBef>
            </a:pPr>
            <a:r>
              <a:rPr lang="en-US" sz="3394" dirty="0">
                <a:solidFill>
                  <a:srgbClr val="000000"/>
                </a:solidFill>
                <a:latin typeface="Poppins"/>
              </a:rPr>
              <a:t>TF-IDF Based Word Cloud</a:t>
            </a:r>
          </a:p>
        </p:txBody>
      </p:sp>
      <p:sp>
        <p:nvSpPr>
          <p:cNvPr id="30" name="TextBox 30"/>
          <p:cNvSpPr txBox="1"/>
          <p:nvPr/>
        </p:nvSpPr>
        <p:spPr>
          <a:xfrm>
            <a:off x="3448622" y="7918790"/>
            <a:ext cx="6228778" cy="583558"/>
          </a:xfrm>
          <a:prstGeom prst="rect">
            <a:avLst/>
          </a:prstGeom>
        </p:spPr>
        <p:txBody>
          <a:bodyPr wrap="square" lIns="0" tIns="0" rIns="0" bIns="0" rtlCol="0" anchor="t">
            <a:spAutoFit/>
          </a:bodyPr>
          <a:lstStyle/>
          <a:p>
            <a:pPr>
              <a:lnSpc>
                <a:spcPts val="4751"/>
              </a:lnSpc>
              <a:spcBef>
                <a:spcPct val="0"/>
              </a:spcBef>
            </a:pPr>
            <a:r>
              <a:rPr lang="en-US" sz="3394" dirty="0">
                <a:solidFill>
                  <a:srgbClr val="000000"/>
                </a:solidFill>
                <a:latin typeface="Poppins"/>
              </a:rPr>
              <a:t>Cosine Similarity</a:t>
            </a:r>
          </a:p>
        </p:txBody>
      </p:sp>
      <p:sp>
        <p:nvSpPr>
          <p:cNvPr id="31" name="TextBox 31"/>
          <p:cNvSpPr txBox="1"/>
          <p:nvPr/>
        </p:nvSpPr>
        <p:spPr>
          <a:xfrm>
            <a:off x="1497538" y="1774309"/>
            <a:ext cx="10774871" cy="826140"/>
          </a:xfrm>
          <a:prstGeom prst="rect">
            <a:avLst/>
          </a:prstGeom>
        </p:spPr>
        <p:txBody>
          <a:bodyPr lIns="0" tIns="0" rIns="0" bIns="0" rtlCol="0" anchor="t">
            <a:spAutoFit/>
          </a:bodyPr>
          <a:lstStyle/>
          <a:p>
            <a:pPr>
              <a:lnSpc>
                <a:spcPts val="6380"/>
              </a:lnSpc>
            </a:pPr>
            <a:r>
              <a:rPr lang="en-US" sz="5800">
                <a:solidFill>
                  <a:srgbClr val="050217"/>
                </a:solidFill>
                <a:latin typeface="HK Grotesk Bold"/>
              </a:rPr>
              <a:t>Feature Engineering</a:t>
            </a:r>
          </a:p>
        </p:txBody>
      </p:sp>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011629" y="14680"/>
            <a:ext cx="2276371" cy="10140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59775"/>
            <a:ext cx="4583204" cy="727225"/>
            <a:chOff x="0" y="0"/>
            <a:chExt cx="1671965" cy="265294"/>
          </a:xfrm>
        </p:grpSpPr>
        <p:sp>
          <p:nvSpPr>
            <p:cNvPr id="3" name="Freeform 3"/>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38538" y="8751290"/>
            <a:ext cx="2276371" cy="1014020"/>
          </a:xfrm>
          <a:prstGeom prst="rect">
            <a:avLst/>
          </a:prstGeom>
        </p:spPr>
      </p:pic>
      <p:grpSp>
        <p:nvGrpSpPr>
          <p:cNvPr id="5" name="Group 5"/>
          <p:cNvGrpSpPr/>
          <p:nvPr/>
        </p:nvGrpSpPr>
        <p:grpSpPr>
          <a:xfrm>
            <a:off x="10714967" y="0"/>
            <a:ext cx="7573033" cy="363612"/>
            <a:chOff x="0" y="0"/>
            <a:chExt cx="2762663" cy="265294"/>
          </a:xfrm>
        </p:grpSpPr>
        <p:sp>
          <p:nvSpPr>
            <p:cNvPr id="6" name="Freeform 6"/>
            <p:cNvSpPr/>
            <p:nvPr/>
          </p:nvSpPr>
          <p:spPr>
            <a:xfrm>
              <a:off x="0" y="0"/>
              <a:ext cx="2762663" cy="265294"/>
            </a:xfrm>
            <a:custGeom>
              <a:avLst/>
              <a:gdLst/>
              <a:ahLst/>
              <a:cxnLst/>
              <a:rect l="l" t="t" r="r" b="b"/>
              <a:pathLst>
                <a:path w="2762663" h="265294">
                  <a:moveTo>
                    <a:pt x="0" y="0"/>
                  </a:moveTo>
                  <a:lnTo>
                    <a:pt x="2762663" y="0"/>
                  </a:lnTo>
                  <a:lnTo>
                    <a:pt x="2762663" y="265294"/>
                  </a:lnTo>
                  <a:lnTo>
                    <a:pt x="0" y="265294"/>
                  </a:lnTo>
                  <a:close/>
                </a:path>
              </a:pathLst>
            </a:custGeom>
            <a:solidFill>
              <a:srgbClr val="FFDE59"/>
            </a:solidFill>
          </p:spPr>
        </p:sp>
      </p:grpSp>
      <p:pic>
        <p:nvPicPr>
          <p:cNvPr id="7" name="Picture 7"/>
          <p:cNvPicPr>
            <a:picLocks noChangeAspect="1"/>
          </p:cNvPicPr>
          <p:nvPr/>
        </p:nvPicPr>
        <p:blipFill>
          <a:blip r:embed="rId4"/>
          <a:srcRect/>
          <a:stretch>
            <a:fillRect/>
          </a:stretch>
        </p:blipFill>
        <p:spPr>
          <a:xfrm>
            <a:off x="2291602" y="4564759"/>
            <a:ext cx="12578887" cy="4186532"/>
          </a:xfrm>
          <a:prstGeom prst="rect">
            <a:avLst/>
          </a:prstGeom>
        </p:spPr>
      </p:pic>
      <p:sp>
        <p:nvSpPr>
          <p:cNvPr id="8" name="TextBox 8"/>
          <p:cNvSpPr txBox="1"/>
          <p:nvPr/>
        </p:nvSpPr>
        <p:spPr>
          <a:xfrm>
            <a:off x="1028700" y="1219663"/>
            <a:ext cx="14262421" cy="1295400"/>
          </a:xfrm>
          <a:prstGeom prst="rect">
            <a:avLst/>
          </a:prstGeom>
        </p:spPr>
        <p:txBody>
          <a:bodyPr lIns="0" tIns="0" rIns="0" bIns="0" rtlCol="0" anchor="t">
            <a:spAutoFit/>
          </a:bodyPr>
          <a:lstStyle/>
          <a:p>
            <a:pPr>
              <a:lnSpc>
                <a:spcPts val="9900"/>
              </a:lnSpc>
            </a:pPr>
            <a:r>
              <a:rPr lang="en-US" sz="9000">
                <a:solidFill>
                  <a:srgbClr val="050217"/>
                </a:solidFill>
                <a:latin typeface="HK Grotesk Bold"/>
              </a:rPr>
              <a:t>TF-IDF Vectorizer</a:t>
            </a:r>
          </a:p>
        </p:txBody>
      </p:sp>
      <p:sp>
        <p:nvSpPr>
          <p:cNvPr id="9" name="TextBox 9"/>
          <p:cNvSpPr txBox="1"/>
          <p:nvPr/>
        </p:nvSpPr>
        <p:spPr>
          <a:xfrm>
            <a:off x="1028700" y="2710672"/>
            <a:ext cx="15748024" cy="1255395"/>
          </a:xfrm>
          <a:prstGeom prst="rect">
            <a:avLst/>
          </a:prstGeom>
        </p:spPr>
        <p:txBody>
          <a:bodyPr lIns="0" tIns="0" rIns="0" bIns="0" rtlCol="0" anchor="t">
            <a:spAutoFit/>
          </a:bodyPr>
          <a:lstStyle/>
          <a:p>
            <a:pPr>
              <a:lnSpc>
                <a:spcPts val="5190"/>
              </a:lnSpc>
            </a:pPr>
            <a:r>
              <a:rPr lang="en-US" sz="3000">
                <a:solidFill>
                  <a:srgbClr val="050217"/>
                </a:solidFill>
                <a:latin typeface="Open Sans"/>
              </a:rPr>
              <a:t>TF-IDF is a measure of how important a word is in a document by taking account of the word's frequency (count), relative to all the documents in a collection.</a:t>
            </a:r>
          </a:p>
        </p:txBody>
      </p:sp>
      <p:sp>
        <p:nvSpPr>
          <p:cNvPr id="10" name="TextBox 10"/>
          <p:cNvSpPr txBox="1"/>
          <p:nvPr/>
        </p:nvSpPr>
        <p:spPr>
          <a:xfrm>
            <a:off x="16776724" y="657932"/>
            <a:ext cx="965153" cy="789161"/>
          </a:xfrm>
          <a:prstGeom prst="rect">
            <a:avLst/>
          </a:prstGeom>
        </p:spPr>
        <p:txBody>
          <a:bodyPr lIns="0" tIns="0" rIns="0" bIns="0" rtlCol="0" anchor="t">
            <a:spAutoFit/>
          </a:bodyPr>
          <a:lstStyle/>
          <a:p>
            <a:pPr>
              <a:lnSpc>
                <a:spcPts val="6160"/>
              </a:lnSpc>
            </a:pPr>
            <a:r>
              <a:rPr lang="en-US" sz="5600">
                <a:solidFill>
                  <a:srgbClr val="FFDE59">
                    <a:alpha val="85882"/>
                  </a:srgbClr>
                </a:solidFill>
                <a:latin typeface="HK Grotesk Bold Bold"/>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04796" y="9559775"/>
            <a:ext cx="4583204" cy="727225"/>
            <a:chOff x="0" y="0"/>
            <a:chExt cx="1671965" cy="265294"/>
          </a:xfrm>
        </p:grpSpPr>
        <p:sp>
          <p:nvSpPr>
            <p:cNvPr id="3" name="Freeform 3"/>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6360" y="8751290"/>
            <a:ext cx="2276371" cy="1014020"/>
          </a:xfrm>
          <a:prstGeom prst="rect">
            <a:avLst/>
          </a:prstGeom>
        </p:spPr>
      </p:pic>
      <p:grpSp>
        <p:nvGrpSpPr>
          <p:cNvPr id="5" name="Group 5"/>
          <p:cNvGrpSpPr/>
          <p:nvPr/>
        </p:nvGrpSpPr>
        <p:grpSpPr>
          <a:xfrm>
            <a:off x="0" y="0"/>
            <a:ext cx="7573033" cy="363612"/>
            <a:chOff x="0" y="0"/>
            <a:chExt cx="2762663" cy="265294"/>
          </a:xfrm>
        </p:grpSpPr>
        <p:sp>
          <p:nvSpPr>
            <p:cNvPr id="6" name="Freeform 6"/>
            <p:cNvSpPr/>
            <p:nvPr/>
          </p:nvSpPr>
          <p:spPr>
            <a:xfrm>
              <a:off x="0" y="0"/>
              <a:ext cx="2762663" cy="265294"/>
            </a:xfrm>
            <a:custGeom>
              <a:avLst/>
              <a:gdLst/>
              <a:ahLst/>
              <a:cxnLst/>
              <a:rect l="l" t="t" r="r" b="b"/>
              <a:pathLst>
                <a:path w="2762663" h="265294">
                  <a:moveTo>
                    <a:pt x="0" y="0"/>
                  </a:moveTo>
                  <a:lnTo>
                    <a:pt x="2762663" y="0"/>
                  </a:lnTo>
                  <a:lnTo>
                    <a:pt x="2762663" y="265294"/>
                  </a:lnTo>
                  <a:lnTo>
                    <a:pt x="0" y="265294"/>
                  </a:lnTo>
                  <a:close/>
                </a:path>
              </a:pathLst>
            </a:custGeom>
            <a:solidFill>
              <a:srgbClr val="FFDE59"/>
            </a:solidFill>
          </p:spPr>
        </p:sp>
      </p:grpSp>
      <p:pic>
        <p:nvPicPr>
          <p:cNvPr id="7" name="Picture 7"/>
          <p:cNvPicPr>
            <a:picLocks noChangeAspect="1"/>
          </p:cNvPicPr>
          <p:nvPr/>
        </p:nvPicPr>
        <p:blipFill>
          <a:blip r:embed="rId4"/>
          <a:srcRect/>
          <a:stretch>
            <a:fillRect/>
          </a:stretch>
        </p:blipFill>
        <p:spPr>
          <a:xfrm>
            <a:off x="3786516" y="3569728"/>
            <a:ext cx="5135855" cy="4292108"/>
          </a:xfrm>
          <a:prstGeom prst="rect">
            <a:avLst/>
          </a:prstGeom>
        </p:spPr>
      </p:pic>
      <p:sp>
        <p:nvSpPr>
          <p:cNvPr id="8" name="TextBox 8"/>
          <p:cNvSpPr txBox="1"/>
          <p:nvPr/>
        </p:nvSpPr>
        <p:spPr>
          <a:xfrm>
            <a:off x="1028700" y="1219663"/>
            <a:ext cx="14262421" cy="1295400"/>
          </a:xfrm>
          <a:prstGeom prst="rect">
            <a:avLst/>
          </a:prstGeom>
        </p:spPr>
        <p:txBody>
          <a:bodyPr lIns="0" tIns="0" rIns="0" bIns="0" rtlCol="0" anchor="t">
            <a:spAutoFit/>
          </a:bodyPr>
          <a:lstStyle/>
          <a:p>
            <a:pPr>
              <a:lnSpc>
                <a:spcPts val="9900"/>
              </a:lnSpc>
            </a:pPr>
            <a:r>
              <a:rPr lang="en-US" sz="9000">
                <a:solidFill>
                  <a:srgbClr val="050217"/>
                </a:solidFill>
                <a:latin typeface="HK Grotesk Bold"/>
              </a:rPr>
              <a:t>TF-IDF World Cloud</a:t>
            </a:r>
          </a:p>
        </p:txBody>
      </p:sp>
      <p:sp>
        <p:nvSpPr>
          <p:cNvPr id="10" name="TextBox 10"/>
          <p:cNvSpPr txBox="1"/>
          <p:nvPr/>
        </p:nvSpPr>
        <p:spPr>
          <a:xfrm>
            <a:off x="16776724" y="657932"/>
            <a:ext cx="965153" cy="789161"/>
          </a:xfrm>
          <a:prstGeom prst="rect">
            <a:avLst/>
          </a:prstGeom>
        </p:spPr>
        <p:txBody>
          <a:bodyPr lIns="0" tIns="0" rIns="0" bIns="0" rtlCol="0" anchor="t">
            <a:spAutoFit/>
          </a:bodyPr>
          <a:lstStyle/>
          <a:p>
            <a:pPr>
              <a:lnSpc>
                <a:spcPts val="6160"/>
              </a:lnSpc>
            </a:pPr>
            <a:r>
              <a:rPr lang="en-US" sz="5600">
                <a:solidFill>
                  <a:srgbClr val="FFDE59">
                    <a:alpha val="85882"/>
                  </a:srgbClr>
                </a:solidFill>
                <a:latin typeface="HK Grotesk Bold Bold"/>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04796" y="9559775"/>
            <a:ext cx="4583204" cy="727225"/>
            <a:chOff x="0" y="0"/>
            <a:chExt cx="1671965" cy="265294"/>
          </a:xfrm>
        </p:grpSpPr>
        <p:sp>
          <p:nvSpPr>
            <p:cNvPr id="3" name="Freeform 3"/>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6360" y="8751290"/>
            <a:ext cx="2276371" cy="1014020"/>
          </a:xfrm>
          <a:prstGeom prst="rect">
            <a:avLst/>
          </a:prstGeom>
        </p:spPr>
      </p:pic>
      <p:grpSp>
        <p:nvGrpSpPr>
          <p:cNvPr id="5" name="Group 5"/>
          <p:cNvGrpSpPr/>
          <p:nvPr/>
        </p:nvGrpSpPr>
        <p:grpSpPr>
          <a:xfrm>
            <a:off x="0" y="-18062"/>
            <a:ext cx="7573033" cy="381674"/>
            <a:chOff x="0" y="0"/>
            <a:chExt cx="2762663" cy="265294"/>
          </a:xfrm>
        </p:grpSpPr>
        <p:sp>
          <p:nvSpPr>
            <p:cNvPr id="6" name="Freeform 6"/>
            <p:cNvSpPr/>
            <p:nvPr/>
          </p:nvSpPr>
          <p:spPr>
            <a:xfrm>
              <a:off x="0" y="0"/>
              <a:ext cx="2762663" cy="265294"/>
            </a:xfrm>
            <a:custGeom>
              <a:avLst/>
              <a:gdLst/>
              <a:ahLst/>
              <a:cxnLst/>
              <a:rect l="l" t="t" r="r" b="b"/>
              <a:pathLst>
                <a:path w="2762663" h="265294">
                  <a:moveTo>
                    <a:pt x="0" y="0"/>
                  </a:moveTo>
                  <a:lnTo>
                    <a:pt x="2762663" y="0"/>
                  </a:lnTo>
                  <a:lnTo>
                    <a:pt x="2762663" y="265294"/>
                  </a:lnTo>
                  <a:lnTo>
                    <a:pt x="0" y="265294"/>
                  </a:lnTo>
                  <a:close/>
                </a:path>
              </a:pathLst>
            </a:custGeom>
            <a:solidFill>
              <a:srgbClr val="FFDE59"/>
            </a:solidFill>
          </p:spPr>
        </p:sp>
      </p:grpSp>
      <p:grpSp>
        <p:nvGrpSpPr>
          <p:cNvPr id="7" name="Group 7"/>
          <p:cNvGrpSpPr/>
          <p:nvPr/>
        </p:nvGrpSpPr>
        <p:grpSpPr>
          <a:xfrm>
            <a:off x="2496947" y="7409943"/>
            <a:ext cx="780861" cy="75265"/>
            <a:chOff x="0" y="0"/>
            <a:chExt cx="205659" cy="19823"/>
          </a:xfrm>
        </p:grpSpPr>
        <p:sp>
          <p:nvSpPr>
            <p:cNvPr id="8" name="Freeform 8"/>
            <p:cNvSpPr/>
            <p:nvPr/>
          </p:nvSpPr>
          <p:spPr>
            <a:xfrm>
              <a:off x="0" y="0"/>
              <a:ext cx="205659" cy="19823"/>
            </a:xfrm>
            <a:custGeom>
              <a:avLst/>
              <a:gdLst/>
              <a:ahLst/>
              <a:cxnLst/>
              <a:rect l="l" t="t" r="r" b="b"/>
              <a:pathLst>
                <a:path w="205659" h="19823">
                  <a:moveTo>
                    <a:pt x="9911" y="0"/>
                  </a:moveTo>
                  <a:lnTo>
                    <a:pt x="195747" y="0"/>
                  </a:lnTo>
                  <a:cubicBezTo>
                    <a:pt x="201221" y="0"/>
                    <a:pt x="205659" y="4438"/>
                    <a:pt x="205659" y="9911"/>
                  </a:cubicBezTo>
                  <a:lnTo>
                    <a:pt x="205659" y="9911"/>
                  </a:lnTo>
                  <a:cubicBezTo>
                    <a:pt x="205659" y="15385"/>
                    <a:pt x="201221" y="19823"/>
                    <a:pt x="195747" y="19823"/>
                  </a:cubicBezTo>
                  <a:lnTo>
                    <a:pt x="9911" y="19823"/>
                  </a:lnTo>
                  <a:cubicBezTo>
                    <a:pt x="4438" y="19823"/>
                    <a:pt x="0" y="15385"/>
                    <a:pt x="0" y="9911"/>
                  </a:cubicBezTo>
                  <a:lnTo>
                    <a:pt x="0" y="9911"/>
                  </a:lnTo>
                  <a:cubicBezTo>
                    <a:pt x="0" y="4438"/>
                    <a:pt x="4438" y="0"/>
                    <a:pt x="9911" y="0"/>
                  </a:cubicBezTo>
                  <a:close/>
                </a:path>
              </a:pathLst>
            </a:custGeom>
            <a:solidFill>
              <a:srgbClr val="FFDE59"/>
            </a:solidFill>
          </p:spPr>
        </p:sp>
        <p:sp>
          <p:nvSpPr>
            <p:cNvPr id="9" name="TextBox 9"/>
            <p:cNvSpPr txBox="1"/>
            <p:nvPr/>
          </p:nvSpPr>
          <p:spPr>
            <a:xfrm>
              <a:off x="0" y="-66675"/>
              <a:ext cx="812800" cy="879475"/>
            </a:xfrm>
            <a:prstGeom prst="rect">
              <a:avLst/>
            </a:prstGeom>
          </p:spPr>
          <p:txBody>
            <a:bodyPr lIns="50800" tIns="50800" rIns="50800" bIns="50800" rtlCol="0" anchor="ctr"/>
            <a:lstStyle/>
            <a:p>
              <a:pPr algn="ctr">
                <a:lnSpc>
                  <a:spcPts val="3639"/>
                </a:lnSpc>
              </a:pPr>
              <a:endParaRPr/>
            </a:p>
          </p:txBody>
        </p:sp>
      </p:grpSp>
      <p:pic>
        <p:nvPicPr>
          <p:cNvPr id="10" name="Picture 10"/>
          <p:cNvPicPr>
            <a:picLocks noChangeAspect="1"/>
          </p:cNvPicPr>
          <p:nvPr/>
        </p:nvPicPr>
        <p:blipFill>
          <a:blip r:embed="rId4"/>
          <a:srcRect/>
          <a:stretch>
            <a:fillRect/>
          </a:stretch>
        </p:blipFill>
        <p:spPr>
          <a:xfrm>
            <a:off x="1017270" y="3456643"/>
            <a:ext cx="7584995" cy="4292108"/>
          </a:xfrm>
          <a:prstGeom prst="rect">
            <a:avLst/>
          </a:prstGeom>
        </p:spPr>
      </p:pic>
      <p:pic>
        <p:nvPicPr>
          <p:cNvPr id="11" name="Picture 11"/>
          <p:cNvPicPr>
            <a:picLocks noChangeAspect="1"/>
          </p:cNvPicPr>
          <p:nvPr/>
        </p:nvPicPr>
        <p:blipFill>
          <a:blip r:embed="rId5"/>
          <a:srcRect r="2531"/>
          <a:stretch>
            <a:fillRect/>
          </a:stretch>
        </p:blipFill>
        <p:spPr>
          <a:xfrm>
            <a:off x="8763000" y="3528600"/>
            <a:ext cx="8379685" cy="4292108"/>
          </a:xfrm>
          <a:prstGeom prst="rect">
            <a:avLst/>
          </a:prstGeom>
        </p:spPr>
      </p:pic>
      <p:sp>
        <p:nvSpPr>
          <p:cNvPr id="12" name="TextBox 12"/>
          <p:cNvSpPr txBox="1"/>
          <p:nvPr/>
        </p:nvSpPr>
        <p:spPr>
          <a:xfrm>
            <a:off x="1028700" y="1219663"/>
            <a:ext cx="14262421" cy="1295400"/>
          </a:xfrm>
          <a:prstGeom prst="rect">
            <a:avLst/>
          </a:prstGeom>
        </p:spPr>
        <p:txBody>
          <a:bodyPr lIns="0" tIns="0" rIns="0" bIns="0" rtlCol="0" anchor="t">
            <a:spAutoFit/>
          </a:bodyPr>
          <a:lstStyle/>
          <a:p>
            <a:pPr>
              <a:lnSpc>
                <a:spcPts val="9900"/>
              </a:lnSpc>
            </a:pPr>
            <a:r>
              <a:rPr lang="en-US" sz="9000">
                <a:solidFill>
                  <a:srgbClr val="050217"/>
                </a:solidFill>
                <a:latin typeface="HK Grotesk Bold"/>
              </a:rPr>
              <a:t>Cosine Similarity</a:t>
            </a:r>
          </a:p>
        </p:txBody>
      </p:sp>
      <p:sp>
        <p:nvSpPr>
          <p:cNvPr id="14" name="TextBox 14"/>
          <p:cNvSpPr txBox="1"/>
          <p:nvPr/>
        </p:nvSpPr>
        <p:spPr>
          <a:xfrm>
            <a:off x="16776724" y="657932"/>
            <a:ext cx="965153" cy="789161"/>
          </a:xfrm>
          <a:prstGeom prst="rect">
            <a:avLst/>
          </a:prstGeom>
        </p:spPr>
        <p:txBody>
          <a:bodyPr lIns="0" tIns="0" rIns="0" bIns="0" rtlCol="0" anchor="t">
            <a:spAutoFit/>
          </a:bodyPr>
          <a:lstStyle/>
          <a:p>
            <a:pPr>
              <a:lnSpc>
                <a:spcPts val="6160"/>
              </a:lnSpc>
            </a:pPr>
            <a:r>
              <a:rPr lang="en-US" sz="5600">
                <a:solidFill>
                  <a:srgbClr val="FFDE59">
                    <a:alpha val="85882"/>
                  </a:srgbClr>
                </a:solidFill>
                <a:latin typeface="HK Grotesk Bold Bold"/>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13506" cy="10287000"/>
            <a:chOff x="0" y="0"/>
            <a:chExt cx="1442933" cy="3752725"/>
          </a:xfrm>
        </p:grpSpPr>
        <p:sp>
          <p:nvSpPr>
            <p:cNvPr id="3" name="Freeform 3"/>
            <p:cNvSpPr/>
            <p:nvPr/>
          </p:nvSpPr>
          <p:spPr>
            <a:xfrm>
              <a:off x="0" y="0"/>
              <a:ext cx="1442933" cy="3752726"/>
            </a:xfrm>
            <a:custGeom>
              <a:avLst/>
              <a:gdLst/>
              <a:ahLst/>
              <a:cxnLst/>
              <a:rect l="l" t="t" r="r" b="b"/>
              <a:pathLst>
                <a:path w="1442933" h="3752726">
                  <a:moveTo>
                    <a:pt x="0" y="0"/>
                  </a:moveTo>
                  <a:lnTo>
                    <a:pt x="1442933" y="0"/>
                  </a:lnTo>
                  <a:lnTo>
                    <a:pt x="1442933" y="3752726"/>
                  </a:lnTo>
                  <a:lnTo>
                    <a:pt x="0" y="3752726"/>
                  </a:lnTo>
                  <a:close/>
                </a:path>
              </a:pathLst>
            </a:custGeom>
            <a:solidFill>
              <a:srgbClr val="FFDE59"/>
            </a:solidFill>
          </p:spPr>
        </p:sp>
      </p:grpSp>
      <p:grpSp>
        <p:nvGrpSpPr>
          <p:cNvPr id="4" name="Group 4"/>
          <p:cNvGrpSpPr/>
          <p:nvPr/>
        </p:nvGrpSpPr>
        <p:grpSpPr>
          <a:xfrm>
            <a:off x="1497538" y="3269767"/>
            <a:ext cx="1336591" cy="1555306"/>
            <a:chOff x="0" y="0"/>
            <a:chExt cx="1782121" cy="2073741"/>
          </a:xfrm>
        </p:grpSpPr>
        <p:grpSp>
          <p:nvGrpSpPr>
            <p:cNvPr id="5" name="Group 5"/>
            <p:cNvGrpSpPr/>
            <p:nvPr/>
          </p:nvGrpSpPr>
          <p:grpSpPr>
            <a:xfrm>
              <a:off x="0" y="0"/>
              <a:ext cx="1782121" cy="2073741"/>
              <a:chOff x="0" y="0"/>
              <a:chExt cx="698500" cy="812800"/>
            </a:xfrm>
          </p:grpSpPr>
          <p:sp>
            <p:nvSpPr>
              <p:cNvPr id="6" name="Freeform 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id="7" name="TextBox 7"/>
              <p:cNvSpPr txBox="1"/>
              <p:nvPr/>
            </p:nvSpPr>
            <p:spPr>
              <a:xfrm>
                <a:off x="0" y="73025"/>
                <a:ext cx="698500" cy="600075"/>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67165" y="194519"/>
              <a:ext cx="1447792" cy="1684703"/>
              <a:chOff x="0" y="0"/>
              <a:chExt cx="698500" cy="812800"/>
            </a:xfrm>
          </p:grpSpPr>
          <p:sp>
            <p:nvSpPr>
              <p:cNvPr id="9" name="Freeform 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50217"/>
              </a:solidFill>
            </p:spPr>
          </p:sp>
          <p:sp>
            <p:nvSpPr>
              <p:cNvPr id="10" name="TextBox 10"/>
              <p:cNvSpPr txBox="1"/>
              <p:nvPr/>
            </p:nvSpPr>
            <p:spPr>
              <a:xfrm>
                <a:off x="0" y="73025"/>
                <a:ext cx="698500" cy="600075"/>
              </a:xfrm>
              <a:prstGeom prst="rect">
                <a:avLst/>
              </a:prstGeom>
            </p:spPr>
            <p:txBody>
              <a:bodyPr lIns="50800" tIns="50800" rIns="50800" bIns="50800" rtlCol="0" anchor="ctr"/>
              <a:lstStyle/>
              <a:p>
                <a:pPr algn="ctr">
                  <a:lnSpc>
                    <a:spcPts val="3639"/>
                  </a:lnSpc>
                </a:pPr>
                <a:r>
                  <a:rPr lang="en-US" sz="2599">
                    <a:solidFill>
                      <a:srgbClr val="FFFFFF"/>
                    </a:solidFill>
                    <a:latin typeface="Poppins Bold"/>
                  </a:rPr>
                  <a:t>1</a:t>
                </a:r>
              </a:p>
            </p:txBody>
          </p:sp>
        </p:grpSp>
      </p:grpSp>
      <p:grpSp>
        <p:nvGrpSpPr>
          <p:cNvPr id="11" name="Group 11"/>
          <p:cNvGrpSpPr/>
          <p:nvPr/>
        </p:nvGrpSpPr>
        <p:grpSpPr>
          <a:xfrm>
            <a:off x="10393776" y="3269767"/>
            <a:ext cx="1336591" cy="1555306"/>
            <a:chOff x="0" y="0"/>
            <a:chExt cx="1782121" cy="2073741"/>
          </a:xfrm>
        </p:grpSpPr>
        <p:grpSp>
          <p:nvGrpSpPr>
            <p:cNvPr id="12" name="Group 12"/>
            <p:cNvGrpSpPr/>
            <p:nvPr/>
          </p:nvGrpSpPr>
          <p:grpSpPr>
            <a:xfrm>
              <a:off x="0" y="0"/>
              <a:ext cx="1782121" cy="2073741"/>
              <a:chOff x="0" y="0"/>
              <a:chExt cx="698500" cy="812800"/>
            </a:xfrm>
          </p:grpSpPr>
          <p:sp>
            <p:nvSpPr>
              <p:cNvPr id="13" name="Freeform 1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id="14" name="TextBox 14"/>
              <p:cNvSpPr txBox="1"/>
              <p:nvPr/>
            </p:nvSpPr>
            <p:spPr>
              <a:xfrm>
                <a:off x="0" y="73025"/>
                <a:ext cx="698500" cy="600075"/>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a:off x="167165" y="194519"/>
              <a:ext cx="1447792" cy="1684703"/>
              <a:chOff x="0" y="0"/>
              <a:chExt cx="698500" cy="812800"/>
            </a:xfrm>
          </p:grpSpPr>
          <p:sp>
            <p:nvSpPr>
              <p:cNvPr id="16" name="Freeform 1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50217"/>
              </a:solidFill>
            </p:spPr>
          </p:sp>
          <p:sp>
            <p:nvSpPr>
              <p:cNvPr id="17" name="TextBox 17"/>
              <p:cNvSpPr txBox="1"/>
              <p:nvPr/>
            </p:nvSpPr>
            <p:spPr>
              <a:xfrm>
                <a:off x="0" y="73025"/>
                <a:ext cx="698500" cy="600075"/>
              </a:xfrm>
              <a:prstGeom prst="rect">
                <a:avLst/>
              </a:prstGeom>
            </p:spPr>
            <p:txBody>
              <a:bodyPr lIns="50800" tIns="50800" rIns="50800" bIns="50800" rtlCol="0" anchor="ctr"/>
              <a:lstStyle/>
              <a:p>
                <a:pPr algn="ctr">
                  <a:lnSpc>
                    <a:spcPts val="3639"/>
                  </a:lnSpc>
                </a:pPr>
                <a:r>
                  <a:rPr lang="en-US" sz="2599">
                    <a:solidFill>
                      <a:srgbClr val="FFFFFF"/>
                    </a:solidFill>
                    <a:latin typeface="Poppins Bold"/>
                  </a:rPr>
                  <a:t>4</a:t>
                </a:r>
              </a:p>
            </p:txBody>
          </p:sp>
        </p:grpSp>
      </p:grpSp>
      <p:grpSp>
        <p:nvGrpSpPr>
          <p:cNvPr id="18" name="Group 18"/>
          <p:cNvGrpSpPr/>
          <p:nvPr/>
        </p:nvGrpSpPr>
        <p:grpSpPr>
          <a:xfrm>
            <a:off x="1497538" y="7502846"/>
            <a:ext cx="1336591" cy="1555306"/>
            <a:chOff x="0" y="0"/>
            <a:chExt cx="1782121" cy="2073741"/>
          </a:xfrm>
        </p:grpSpPr>
        <p:grpSp>
          <p:nvGrpSpPr>
            <p:cNvPr id="19" name="Group 19"/>
            <p:cNvGrpSpPr/>
            <p:nvPr/>
          </p:nvGrpSpPr>
          <p:grpSpPr>
            <a:xfrm>
              <a:off x="0" y="0"/>
              <a:ext cx="1782121" cy="2073741"/>
              <a:chOff x="0" y="0"/>
              <a:chExt cx="698500" cy="812800"/>
            </a:xfrm>
          </p:grpSpPr>
          <p:sp>
            <p:nvSpPr>
              <p:cNvPr id="20" name="Freeform 2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id="21" name="TextBox 21"/>
              <p:cNvSpPr txBox="1"/>
              <p:nvPr/>
            </p:nvSpPr>
            <p:spPr>
              <a:xfrm>
                <a:off x="0" y="73025"/>
                <a:ext cx="698500" cy="600075"/>
              </a:xfrm>
              <a:prstGeom prst="rect">
                <a:avLst/>
              </a:prstGeom>
            </p:spPr>
            <p:txBody>
              <a:bodyPr lIns="50800" tIns="50800" rIns="50800" bIns="50800" rtlCol="0" anchor="ctr"/>
              <a:lstStyle/>
              <a:p>
                <a:pPr algn="ctr">
                  <a:lnSpc>
                    <a:spcPts val="3639"/>
                  </a:lnSpc>
                </a:pPr>
                <a:endParaRPr/>
              </a:p>
            </p:txBody>
          </p:sp>
        </p:grpSp>
        <p:grpSp>
          <p:nvGrpSpPr>
            <p:cNvPr id="22" name="Group 22"/>
            <p:cNvGrpSpPr/>
            <p:nvPr/>
          </p:nvGrpSpPr>
          <p:grpSpPr>
            <a:xfrm>
              <a:off x="167165" y="194519"/>
              <a:ext cx="1447792" cy="1684703"/>
              <a:chOff x="0" y="0"/>
              <a:chExt cx="698500" cy="812800"/>
            </a:xfrm>
          </p:grpSpPr>
          <p:sp>
            <p:nvSpPr>
              <p:cNvPr id="23" name="Freeform 2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50217"/>
              </a:solidFill>
            </p:spPr>
          </p:sp>
          <p:sp>
            <p:nvSpPr>
              <p:cNvPr id="24" name="TextBox 24"/>
              <p:cNvSpPr txBox="1"/>
              <p:nvPr/>
            </p:nvSpPr>
            <p:spPr>
              <a:xfrm>
                <a:off x="0" y="73025"/>
                <a:ext cx="698500" cy="600075"/>
              </a:xfrm>
              <a:prstGeom prst="rect">
                <a:avLst/>
              </a:prstGeom>
            </p:spPr>
            <p:txBody>
              <a:bodyPr lIns="50800" tIns="50800" rIns="50800" bIns="50800" rtlCol="0" anchor="ctr"/>
              <a:lstStyle/>
              <a:p>
                <a:pPr algn="ctr">
                  <a:lnSpc>
                    <a:spcPts val="3639"/>
                  </a:lnSpc>
                </a:pPr>
                <a:r>
                  <a:rPr lang="en-US" sz="2599">
                    <a:solidFill>
                      <a:srgbClr val="FFFFFF"/>
                    </a:solidFill>
                    <a:latin typeface="Poppins Bold"/>
                  </a:rPr>
                  <a:t>3</a:t>
                </a:r>
              </a:p>
            </p:txBody>
          </p:sp>
        </p:grpSp>
      </p:grpSp>
      <p:grpSp>
        <p:nvGrpSpPr>
          <p:cNvPr id="25" name="Group 25"/>
          <p:cNvGrpSpPr/>
          <p:nvPr/>
        </p:nvGrpSpPr>
        <p:grpSpPr>
          <a:xfrm>
            <a:off x="1497538" y="5385565"/>
            <a:ext cx="1336591" cy="1555306"/>
            <a:chOff x="0" y="0"/>
            <a:chExt cx="1782121" cy="2073741"/>
          </a:xfrm>
        </p:grpSpPr>
        <p:grpSp>
          <p:nvGrpSpPr>
            <p:cNvPr id="26" name="Group 26"/>
            <p:cNvGrpSpPr/>
            <p:nvPr/>
          </p:nvGrpSpPr>
          <p:grpSpPr>
            <a:xfrm>
              <a:off x="0" y="0"/>
              <a:ext cx="1782121" cy="2073741"/>
              <a:chOff x="0" y="0"/>
              <a:chExt cx="698500" cy="812800"/>
            </a:xfrm>
          </p:grpSpPr>
          <p:sp>
            <p:nvSpPr>
              <p:cNvPr id="27" name="Freeform 2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id="28" name="TextBox 28"/>
              <p:cNvSpPr txBox="1"/>
              <p:nvPr/>
            </p:nvSpPr>
            <p:spPr>
              <a:xfrm>
                <a:off x="0" y="73025"/>
                <a:ext cx="698500" cy="600075"/>
              </a:xfrm>
              <a:prstGeom prst="rect">
                <a:avLst/>
              </a:prstGeom>
            </p:spPr>
            <p:txBody>
              <a:bodyPr lIns="50800" tIns="50800" rIns="50800" bIns="50800" rtlCol="0" anchor="ctr"/>
              <a:lstStyle/>
              <a:p>
                <a:pPr algn="ctr">
                  <a:lnSpc>
                    <a:spcPts val="3639"/>
                  </a:lnSpc>
                </a:pPr>
                <a:endParaRPr/>
              </a:p>
            </p:txBody>
          </p:sp>
        </p:grpSp>
        <p:grpSp>
          <p:nvGrpSpPr>
            <p:cNvPr id="29" name="Group 29"/>
            <p:cNvGrpSpPr/>
            <p:nvPr/>
          </p:nvGrpSpPr>
          <p:grpSpPr>
            <a:xfrm>
              <a:off x="167165" y="194519"/>
              <a:ext cx="1447792" cy="1684703"/>
              <a:chOff x="0" y="0"/>
              <a:chExt cx="698500" cy="812800"/>
            </a:xfrm>
          </p:grpSpPr>
          <p:sp>
            <p:nvSpPr>
              <p:cNvPr id="30" name="Freeform 3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id="31" name="TextBox 31"/>
              <p:cNvSpPr txBox="1"/>
              <p:nvPr/>
            </p:nvSpPr>
            <p:spPr>
              <a:xfrm>
                <a:off x="0" y="73025"/>
                <a:ext cx="698500" cy="600075"/>
              </a:xfrm>
              <a:prstGeom prst="rect">
                <a:avLst/>
              </a:prstGeom>
            </p:spPr>
            <p:txBody>
              <a:bodyPr lIns="50800" tIns="50800" rIns="50800" bIns="50800" rtlCol="0" anchor="ctr"/>
              <a:lstStyle/>
              <a:p>
                <a:pPr algn="ctr">
                  <a:lnSpc>
                    <a:spcPts val="3639"/>
                  </a:lnSpc>
                </a:pPr>
                <a:r>
                  <a:rPr lang="en-US" sz="2599">
                    <a:solidFill>
                      <a:srgbClr val="FFFFFF"/>
                    </a:solidFill>
                    <a:latin typeface="Poppins Bold"/>
                  </a:rPr>
                  <a:t>2</a:t>
                </a:r>
              </a:p>
            </p:txBody>
          </p:sp>
        </p:grpSp>
      </p:grpSp>
      <p:grpSp>
        <p:nvGrpSpPr>
          <p:cNvPr id="32" name="Group 32"/>
          <p:cNvGrpSpPr/>
          <p:nvPr/>
        </p:nvGrpSpPr>
        <p:grpSpPr>
          <a:xfrm>
            <a:off x="16615270" y="9559775"/>
            <a:ext cx="1672730" cy="727225"/>
            <a:chOff x="0" y="0"/>
            <a:chExt cx="1671965" cy="265294"/>
          </a:xfrm>
        </p:grpSpPr>
        <p:sp>
          <p:nvSpPr>
            <p:cNvPr id="33" name="Freeform 33"/>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sp>
        <p:nvSpPr>
          <p:cNvPr id="34" name="TextBox 34"/>
          <p:cNvSpPr txBox="1"/>
          <p:nvPr/>
        </p:nvSpPr>
        <p:spPr>
          <a:xfrm>
            <a:off x="15677594" y="9497839"/>
            <a:ext cx="937675" cy="789161"/>
          </a:xfrm>
          <a:prstGeom prst="rect">
            <a:avLst/>
          </a:prstGeom>
        </p:spPr>
        <p:txBody>
          <a:bodyPr lIns="0" tIns="0" rIns="0" bIns="0" rtlCol="0" anchor="t">
            <a:spAutoFit/>
          </a:bodyPr>
          <a:lstStyle/>
          <a:p>
            <a:pPr algn="just">
              <a:lnSpc>
                <a:spcPts val="6159"/>
              </a:lnSpc>
            </a:pPr>
            <a:r>
              <a:rPr lang="en-US" sz="5599">
                <a:solidFill>
                  <a:srgbClr val="000000">
                    <a:alpha val="85882"/>
                  </a:srgbClr>
                </a:solidFill>
                <a:latin typeface="HK Grotesk Bold Bold"/>
              </a:rPr>
              <a:t>17</a:t>
            </a:r>
          </a:p>
        </p:txBody>
      </p:sp>
      <p:sp>
        <p:nvSpPr>
          <p:cNvPr id="35" name="TextBox 35"/>
          <p:cNvSpPr txBox="1"/>
          <p:nvPr/>
        </p:nvSpPr>
        <p:spPr>
          <a:xfrm>
            <a:off x="3448622" y="3685712"/>
            <a:ext cx="5964079" cy="618642"/>
          </a:xfrm>
          <a:prstGeom prst="rect">
            <a:avLst/>
          </a:prstGeom>
        </p:spPr>
        <p:txBody>
          <a:bodyPr lIns="0" tIns="0" rIns="0" bIns="0" rtlCol="0" anchor="t">
            <a:spAutoFit/>
          </a:bodyPr>
          <a:lstStyle/>
          <a:p>
            <a:pPr>
              <a:lnSpc>
                <a:spcPts val="4751"/>
              </a:lnSpc>
              <a:spcBef>
                <a:spcPct val="0"/>
              </a:spcBef>
            </a:pPr>
            <a:r>
              <a:rPr lang="en-US" sz="3394">
                <a:solidFill>
                  <a:srgbClr val="000000"/>
                </a:solidFill>
                <a:latin typeface="Poppins"/>
              </a:rPr>
              <a:t>K-Nearest Neighbors (KNN) </a:t>
            </a:r>
          </a:p>
        </p:txBody>
      </p:sp>
      <p:sp>
        <p:nvSpPr>
          <p:cNvPr id="36" name="TextBox 36"/>
          <p:cNvSpPr txBox="1"/>
          <p:nvPr/>
        </p:nvSpPr>
        <p:spPr>
          <a:xfrm>
            <a:off x="12344861" y="3685712"/>
            <a:ext cx="4445601" cy="583558"/>
          </a:xfrm>
          <a:prstGeom prst="rect">
            <a:avLst/>
          </a:prstGeom>
        </p:spPr>
        <p:txBody>
          <a:bodyPr wrap="square" lIns="0" tIns="0" rIns="0" bIns="0" rtlCol="0" anchor="t">
            <a:spAutoFit/>
          </a:bodyPr>
          <a:lstStyle/>
          <a:p>
            <a:pPr>
              <a:lnSpc>
                <a:spcPts val="4751"/>
              </a:lnSpc>
              <a:spcBef>
                <a:spcPct val="0"/>
              </a:spcBef>
            </a:pPr>
            <a:r>
              <a:rPr lang="en-US" sz="3394" dirty="0">
                <a:solidFill>
                  <a:srgbClr val="000000"/>
                </a:solidFill>
                <a:latin typeface="Poppins"/>
              </a:rPr>
              <a:t>Why No Accuracy?</a:t>
            </a:r>
          </a:p>
        </p:txBody>
      </p:sp>
      <p:sp>
        <p:nvSpPr>
          <p:cNvPr id="37" name="TextBox 37"/>
          <p:cNvSpPr txBox="1"/>
          <p:nvPr/>
        </p:nvSpPr>
        <p:spPr>
          <a:xfrm>
            <a:off x="3448622" y="5801509"/>
            <a:ext cx="2980849" cy="618642"/>
          </a:xfrm>
          <a:prstGeom prst="rect">
            <a:avLst/>
          </a:prstGeom>
        </p:spPr>
        <p:txBody>
          <a:bodyPr lIns="0" tIns="0" rIns="0" bIns="0" rtlCol="0" anchor="t">
            <a:spAutoFit/>
          </a:bodyPr>
          <a:lstStyle/>
          <a:p>
            <a:pPr>
              <a:lnSpc>
                <a:spcPts val="4751"/>
              </a:lnSpc>
              <a:spcBef>
                <a:spcPct val="0"/>
              </a:spcBef>
            </a:pPr>
            <a:r>
              <a:rPr lang="en-US" sz="3394">
                <a:solidFill>
                  <a:srgbClr val="000000"/>
                </a:solidFill>
                <a:latin typeface="Poppins"/>
              </a:rPr>
              <a:t>Decision Tree </a:t>
            </a:r>
          </a:p>
        </p:txBody>
      </p:sp>
      <p:sp>
        <p:nvSpPr>
          <p:cNvPr id="38" name="TextBox 38"/>
          <p:cNvSpPr txBox="1"/>
          <p:nvPr/>
        </p:nvSpPr>
        <p:spPr>
          <a:xfrm>
            <a:off x="3448622" y="7918790"/>
            <a:ext cx="7070528" cy="583558"/>
          </a:xfrm>
          <a:prstGeom prst="rect">
            <a:avLst/>
          </a:prstGeom>
        </p:spPr>
        <p:txBody>
          <a:bodyPr wrap="square" lIns="0" tIns="0" rIns="0" bIns="0" rtlCol="0" anchor="t">
            <a:spAutoFit/>
          </a:bodyPr>
          <a:lstStyle/>
          <a:p>
            <a:pPr>
              <a:lnSpc>
                <a:spcPts val="4751"/>
              </a:lnSpc>
              <a:spcBef>
                <a:spcPct val="0"/>
              </a:spcBef>
            </a:pPr>
            <a:r>
              <a:rPr lang="en-US" sz="3394" dirty="0">
                <a:solidFill>
                  <a:srgbClr val="000000"/>
                </a:solidFill>
                <a:latin typeface="Poppins"/>
              </a:rPr>
              <a:t>Support Vector Machine (SVM)</a:t>
            </a:r>
          </a:p>
        </p:txBody>
      </p:sp>
      <p:sp>
        <p:nvSpPr>
          <p:cNvPr id="39" name="TextBox 39"/>
          <p:cNvSpPr txBox="1"/>
          <p:nvPr/>
        </p:nvSpPr>
        <p:spPr>
          <a:xfrm>
            <a:off x="1497538" y="1305049"/>
            <a:ext cx="10774871" cy="1295400"/>
          </a:xfrm>
          <a:prstGeom prst="rect">
            <a:avLst/>
          </a:prstGeom>
        </p:spPr>
        <p:txBody>
          <a:bodyPr lIns="0" tIns="0" rIns="0" bIns="0" rtlCol="0" anchor="t">
            <a:spAutoFit/>
          </a:bodyPr>
          <a:lstStyle/>
          <a:p>
            <a:pPr>
              <a:lnSpc>
                <a:spcPts val="9900"/>
              </a:lnSpc>
            </a:pPr>
            <a:r>
              <a:rPr lang="en-US" sz="9000">
                <a:solidFill>
                  <a:srgbClr val="050217"/>
                </a:solidFill>
                <a:latin typeface="HK Grotesk Bold"/>
              </a:rPr>
              <a:t>Model Training</a:t>
            </a:r>
          </a:p>
        </p:txBody>
      </p:sp>
      <p:pic>
        <p:nvPicPr>
          <p:cNvPr id="40" name="Picture 4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011629" y="14680"/>
            <a:ext cx="2276371" cy="10140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59775"/>
            <a:ext cx="4583204" cy="727225"/>
            <a:chOff x="0" y="0"/>
            <a:chExt cx="1671965" cy="265294"/>
          </a:xfrm>
        </p:grpSpPr>
        <p:sp>
          <p:nvSpPr>
            <p:cNvPr id="3" name="Freeform 3"/>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38538" y="8751290"/>
            <a:ext cx="2276371" cy="1014020"/>
          </a:xfrm>
          <a:prstGeom prst="rect">
            <a:avLst/>
          </a:prstGeom>
        </p:spPr>
      </p:pic>
      <p:grpSp>
        <p:nvGrpSpPr>
          <p:cNvPr id="5" name="Group 5"/>
          <p:cNvGrpSpPr/>
          <p:nvPr/>
        </p:nvGrpSpPr>
        <p:grpSpPr>
          <a:xfrm>
            <a:off x="10714967" y="0"/>
            <a:ext cx="7573033" cy="363612"/>
            <a:chOff x="0" y="0"/>
            <a:chExt cx="2762663" cy="265294"/>
          </a:xfrm>
        </p:grpSpPr>
        <p:sp>
          <p:nvSpPr>
            <p:cNvPr id="6" name="Freeform 6"/>
            <p:cNvSpPr/>
            <p:nvPr/>
          </p:nvSpPr>
          <p:spPr>
            <a:xfrm>
              <a:off x="0" y="0"/>
              <a:ext cx="2762663" cy="265294"/>
            </a:xfrm>
            <a:custGeom>
              <a:avLst/>
              <a:gdLst/>
              <a:ahLst/>
              <a:cxnLst/>
              <a:rect l="l" t="t" r="r" b="b"/>
              <a:pathLst>
                <a:path w="2762663" h="265294">
                  <a:moveTo>
                    <a:pt x="0" y="0"/>
                  </a:moveTo>
                  <a:lnTo>
                    <a:pt x="2762663" y="0"/>
                  </a:lnTo>
                  <a:lnTo>
                    <a:pt x="2762663" y="265294"/>
                  </a:lnTo>
                  <a:lnTo>
                    <a:pt x="0" y="265294"/>
                  </a:lnTo>
                  <a:close/>
                </a:path>
              </a:pathLst>
            </a:custGeom>
            <a:solidFill>
              <a:srgbClr val="FFDE59"/>
            </a:solidFill>
          </p:spPr>
        </p:sp>
      </p:grpSp>
      <p:pic>
        <p:nvPicPr>
          <p:cNvPr id="7" name="Picture 7"/>
          <p:cNvPicPr>
            <a:picLocks noChangeAspect="1"/>
          </p:cNvPicPr>
          <p:nvPr/>
        </p:nvPicPr>
        <p:blipFill>
          <a:blip r:embed="rId4"/>
          <a:srcRect r="8574" b="12837"/>
          <a:stretch>
            <a:fillRect/>
          </a:stretch>
        </p:blipFill>
        <p:spPr>
          <a:xfrm>
            <a:off x="801094" y="3532410"/>
            <a:ext cx="7564219" cy="4292108"/>
          </a:xfrm>
          <a:prstGeom prst="rect">
            <a:avLst/>
          </a:prstGeom>
        </p:spPr>
      </p:pic>
      <p:grpSp>
        <p:nvGrpSpPr>
          <p:cNvPr id="8" name="Group 8"/>
          <p:cNvGrpSpPr/>
          <p:nvPr/>
        </p:nvGrpSpPr>
        <p:grpSpPr>
          <a:xfrm>
            <a:off x="8902712" y="3511137"/>
            <a:ext cx="7826139" cy="4292108"/>
            <a:chOff x="0" y="0"/>
            <a:chExt cx="10434853" cy="5722810"/>
          </a:xfrm>
        </p:grpSpPr>
        <p:pic>
          <p:nvPicPr>
            <p:cNvPr id="9" name="Picture 9"/>
            <p:cNvPicPr>
              <a:picLocks noChangeAspect="1"/>
            </p:cNvPicPr>
            <p:nvPr/>
          </p:nvPicPr>
          <p:blipFill>
            <a:blip r:embed="rId5"/>
            <a:srcRect t="12301" r="23360"/>
            <a:stretch>
              <a:fillRect/>
            </a:stretch>
          </p:blipFill>
          <p:spPr>
            <a:xfrm>
              <a:off x="0" y="345836"/>
              <a:ext cx="10434853" cy="5376974"/>
            </a:xfrm>
            <a:prstGeom prst="rect">
              <a:avLst/>
            </a:prstGeom>
          </p:spPr>
        </p:pic>
        <p:pic>
          <p:nvPicPr>
            <p:cNvPr id="10" name="Picture 10"/>
            <p:cNvPicPr>
              <a:picLocks noChangeAspect="1"/>
            </p:cNvPicPr>
            <p:nvPr/>
          </p:nvPicPr>
          <p:blipFill>
            <a:blip r:embed="rId5"/>
            <a:srcRect r="23360" b="93071"/>
            <a:stretch>
              <a:fillRect/>
            </a:stretch>
          </p:blipFill>
          <p:spPr>
            <a:xfrm>
              <a:off x="0" y="0"/>
              <a:ext cx="10434853" cy="424784"/>
            </a:xfrm>
            <a:prstGeom prst="rect">
              <a:avLst/>
            </a:prstGeom>
          </p:spPr>
        </p:pic>
      </p:grpSp>
      <p:sp>
        <p:nvSpPr>
          <p:cNvPr id="11" name="TextBox 11"/>
          <p:cNvSpPr txBox="1"/>
          <p:nvPr/>
        </p:nvSpPr>
        <p:spPr>
          <a:xfrm>
            <a:off x="1028700" y="1219663"/>
            <a:ext cx="14262421" cy="1295400"/>
          </a:xfrm>
          <a:prstGeom prst="rect">
            <a:avLst/>
          </a:prstGeom>
        </p:spPr>
        <p:txBody>
          <a:bodyPr lIns="0" tIns="0" rIns="0" bIns="0" rtlCol="0" anchor="t">
            <a:spAutoFit/>
          </a:bodyPr>
          <a:lstStyle/>
          <a:p>
            <a:pPr>
              <a:lnSpc>
                <a:spcPts val="9900"/>
              </a:lnSpc>
            </a:pPr>
            <a:r>
              <a:rPr lang="en-US" sz="9000">
                <a:solidFill>
                  <a:srgbClr val="050217"/>
                </a:solidFill>
                <a:latin typeface="HK Grotesk Bold"/>
              </a:rPr>
              <a:t>K-Nearest Neighbors (KNN) </a:t>
            </a:r>
          </a:p>
        </p:txBody>
      </p:sp>
      <p:sp>
        <p:nvSpPr>
          <p:cNvPr id="12" name="TextBox 12"/>
          <p:cNvSpPr txBox="1"/>
          <p:nvPr/>
        </p:nvSpPr>
        <p:spPr>
          <a:xfrm>
            <a:off x="1028700" y="2710672"/>
            <a:ext cx="15748024" cy="599459"/>
          </a:xfrm>
          <a:prstGeom prst="rect">
            <a:avLst/>
          </a:prstGeom>
        </p:spPr>
        <p:txBody>
          <a:bodyPr lIns="0" tIns="0" rIns="0" bIns="0" rtlCol="0" anchor="t">
            <a:spAutoFit/>
          </a:bodyPr>
          <a:lstStyle/>
          <a:p>
            <a:pPr>
              <a:lnSpc>
                <a:spcPts val="5190"/>
              </a:lnSpc>
            </a:pPr>
            <a:r>
              <a:rPr lang="en-US" sz="3000" dirty="0">
                <a:solidFill>
                  <a:srgbClr val="050217"/>
                </a:solidFill>
                <a:latin typeface="Open Sans"/>
              </a:rPr>
              <a:t>.</a:t>
            </a:r>
          </a:p>
        </p:txBody>
      </p:sp>
      <p:sp>
        <p:nvSpPr>
          <p:cNvPr id="13" name="TextBox 13"/>
          <p:cNvSpPr txBox="1"/>
          <p:nvPr/>
        </p:nvSpPr>
        <p:spPr>
          <a:xfrm>
            <a:off x="16776724" y="657932"/>
            <a:ext cx="965153" cy="789161"/>
          </a:xfrm>
          <a:prstGeom prst="rect">
            <a:avLst/>
          </a:prstGeom>
        </p:spPr>
        <p:txBody>
          <a:bodyPr lIns="0" tIns="0" rIns="0" bIns="0" rtlCol="0" anchor="t">
            <a:spAutoFit/>
          </a:bodyPr>
          <a:lstStyle/>
          <a:p>
            <a:pPr>
              <a:lnSpc>
                <a:spcPts val="6160"/>
              </a:lnSpc>
            </a:pPr>
            <a:r>
              <a:rPr lang="en-US" sz="5600">
                <a:solidFill>
                  <a:srgbClr val="FFDE59">
                    <a:alpha val="85882"/>
                  </a:srgbClr>
                </a:solidFill>
                <a:latin typeface="HK Grotesk Bold Bold"/>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59775"/>
            <a:ext cx="4583204" cy="727225"/>
            <a:chOff x="0" y="0"/>
            <a:chExt cx="1671965" cy="265294"/>
          </a:xfrm>
        </p:grpSpPr>
        <p:sp>
          <p:nvSpPr>
            <p:cNvPr id="3" name="Freeform 3"/>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38538" y="8751290"/>
            <a:ext cx="2276371" cy="1014020"/>
          </a:xfrm>
          <a:prstGeom prst="rect">
            <a:avLst/>
          </a:prstGeom>
        </p:spPr>
      </p:pic>
      <p:grpSp>
        <p:nvGrpSpPr>
          <p:cNvPr id="5" name="Group 5"/>
          <p:cNvGrpSpPr/>
          <p:nvPr/>
        </p:nvGrpSpPr>
        <p:grpSpPr>
          <a:xfrm>
            <a:off x="10714967" y="0"/>
            <a:ext cx="7573033" cy="363612"/>
            <a:chOff x="0" y="0"/>
            <a:chExt cx="2762663" cy="265294"/>
          </a:xfrm>
        </p:grpSpPr>
        <p:sp>
          <p:nvSpPr>
            <p:cNvPr id="6" name="Freeform 6"/>
            <p:cNvSpPr/>
            <p:nvPr/>
          </p:nvSpPr>
          <p:spPr>
            <a:xfrm>
              <a:off x="0" y="0"/>
              <a:ext cx="2762663" cy="265294"/>
            </a:xfrm>
            <a:custGeom>
              <a:avLst/>
              <a:gdLst/>
              <a:ahLst/>
              <a:cxnLst/>
              <a:rect l="l" t="t" r="r" b="b"/>
              <a:pathLst>
                <a:path w="2762663" h="265294">
                  <a:moveTo>
                    <a:pt x="0" y="0"/>
                  </a:moveTo>
                  <a:lnTo>
                    <a:pt x="2762663" y="0"/>
                  </a:lnTo>
                  <a:lnTo>
                    <a:pt x="2762663" y="265294"/>
                  </a:lnTo>
                  <a:lnTo>
                    <a:pt x="0" y="265294"/>
                  </a:lnTo>
                  <a:close/>
                </a:path>
              </a:pathLst>
            </a:custGeom>
            <a:solidFill>
              <a:srgbClr val="FFDE59"/>
            </a:solidFill>
          </p:spPr>
        </p:sp>
      </p:grpSp>
      <p:pic>
        <p:nvPicPr>
          <p:cNvPr id="7" name="Picture 7"/>
          <p:cNvPicPr>
            <a:picLocks noChangeAspect="1"/>
          </p:cNvPicPr>
          <p:nvPr/>
        </p:nvPicPr>
        <p:blipFill>
          <a:blip r:embed="rId4"/>
          <a:srcRect/>
          <a:stretch>
            <a:fillRect/>
          </a:stretch>
        </p:blipFill>
        <p:spPr>
          <a:xfrm>
            <a:off x="843817" y="3619500"/>
            <a:ext cx="7316093" cy="4292108"/>
          </a:xfrm>
          <a:prstGeom prst="rect">
            <a:avLst/>
          </a:prstGeom>
        </p:spPr>
      </p:pic>
      <p:pic>
        <p:nvPicPr>
          <p:cNvPr id="8" name="Picture 8"/>
          <p:cNvPicPr>
            <a:picLocks noChangeAspect="1"/>
          </p:cNvPicPr>
          <p:nvPr/>
        </p:nvPicPr>
        <p:blipFill>
          <a:blip r:embed="rId5"/>
          <a:srcRect l="465" t="14557" r="17199"/>
          <a:stretch>
            <a:fillRect/>
          </a:stretch>
        </p:blipFill>
        <p:spPr>
          <a:xfrm>
            <a:off x="8664624" y="3619500"/>
            <a:ext cx="8594676" cy="3953309"/>
          </a:xfrm>
          <a:prstGeom prst="rect">
            <a:avLst/>
          </a:prstGeom>
        </p:spPr>
      </p:pic>
      <p:pic>
        <p:nvPicPr>
          <p:cNvPr id="9" name="Picture 9"/>
          <p:cNvPicPr>
            <a:picLocks noChangeAspect="1"/>
          </p:cNvPicPr>
          <p:nvPr/>
        </p:nvPicPr>
        <p:blipFill>
          <a:blip r:embed="rId5"/>
          <a:srcRect l="465" r="17199" b="91636"/>
          <a:stretch>
            <a:fillRect/>
          </a:stretch>
        </p:blipFill>
        <p:spPr>
          <a:xfrm>
            <a:off x="8664624" y="4966192"/>
            <a:ext cx="8594676" cy="386958"/>
          </a:xfrm>
          <a:prstGeom prst="rect">
            <a:avLst/>
          </a:prstGeom>
        </p:spPr>
      </p:pic>
      <p:sp>
        <p:nvSpPr>
          <p:cNvPr id="10" name="TextBox 10"/>
          <p:cNvSpPr txBox="1"/>
          <p:nvPr/>
        </p:nvSpPr>
        <p:spPr>
          <a:xfrm>
            <a:off x="1028700" y="1219663"/>
            <a:ext cx="14262421" cy="1295400"/>
          </a:xfrm>
          <a:prstGeom prst="rect">
            <a:avLst/>
          </a:prstGeom>
        </p:spPr>
        <p:txBody>
          <a:bodyPr lIns="0" tIns="0" rIns="0" bIns="0" rtlCol="0" anchor="t">
            <a:spAutoFit/>
          </a:bodyPr>
          <a:lstStyle/>
          <a:p>
            <a:pPr>
              <a:lnSpc>
                <a:spcPts val="9900"/>
              </a:lnSpc>
            </a:pPr>
            <a:r>
              <a:rPr lang="en-US" sz="9000">
                <a:solidFill>
                  <a:srgbClr val="050217"/>
                </a:solidFill>
                <a:latin typeface="HK Grotesk Bold"/>
              </a:rPr>
              <a:t>Decision Tree</a:t>
            </a:r>
          </a:p>
        </p:txBody>
      </p:sp>
      <p:sp>
        <p:nvSpPr>
          <p:cNvPr id="12" name="TextBox 12"/>
          <p:cNvSpPr txBox="1"/>
          <p:nvPr/>
        </p:nvSpPr>
        <p:spPr>
          <a:xfrm>
            <a:off x="16776724" y="657932"/>
            <a:ext cx="965153" cy="789161"/>
          </a:xfrm>
          <a:prstGeom prst="rect">
            <a:avLst/>
          </a:prstGeom>
        </p:spPr>
        <p:txBody>
          <a:bodyPr lIns="0" tIns="0" rIns="0" bIns="0" rtlCol="0" anchor="t">
            <a:spAutoFit/>
          </a:bodyPr>
          <a:lstStyle/>
          <a:p>
            <a:pPr>
              <a:lnSpc>
                <a:spcPts val="6160"/>
              </a:lnSpc>
            </a:pPr>
            <a:r>
              <a:rPr lang="en-US" sz="5600">
                <a:solidFill>
                  <a:srgbClr val="FFDE59">
                    <a:alpha val="85882"/>
                  </a:srgbClr>
                </a:solidFill>
                <a:latin typeface="HK Grotesk Bold Bold"/>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664815" y="0"/>
            <a:ext cx="2623185" cy="6688392"/>
            <a:chOff x="0" y="0"/>
            <a:chExt cx="1913890" cy="2439943"/>
          </a:xfrm>
        </p:grpSpPr>
        <p:sp>
          <p:nvSpPr>
            <p:cNvPr id="3" name="Freeform 3"/>
            <p:cNvSpPr/>
            <p:nvPr/>
          </p:nvSpPr>
          <p:spPr>
            <a:xfrm>
              <a:off x="0" y="0"/>
              <a:ext cx="1913890" cy="2439944"/>
            </a:xfrm>
            <a:custGeom>
              <a:avLst/>
              <a:gdLst/>
              <a:ahLst/>
              <a:cxnLst/>
              <a:rect l="l" t="t" r="r" b="b"/>
              <a:pathLst>
                <a:path w="1913890" h="2439944">
                  <a:moveTo>
                    <a:pt x="0" y="0"/>
                  </a:moveTo>
                  <a:lnTo>
                    <a:pt x="1913890" y="0"/>
                  </a:lnTo>
                  <a:lnTo>
                    <a:pt x="1913890" y="2439944"/>
                  </a:lnTo>
                  <a:lnTo>
                    <a:pt x="0" y="2439944"/>
                  </a:lnTo>
                  <a:close/>
                </a:path>
              </a:pathLst>
            </a:custGeom>
            <a:solidFill>
              <a:srgbClr val="FFDE59"/>
            </a:solidFill>
          </p:spPr>
        </p:sp>
      </p:grpSp>
      <p:sp>
        <p:nvSpPr>
          <p:cNvPr id="4" name="TextBox 4"/>
          <p:cNvSpPr txBox="1"/>
          <p:nvPr/>
        </p:nvSpPr>
        <p:spPr>
          <a:xfrm>
            <a:off x="1028700" y="1104900"/>
            <a:ext cx="9470176" cy="1289310"/>
          </a:xfrm>
          <a:prstGeom prst="rect">
            <a:avLst/>
          </a:prstGeom>
        </p:spPr>
        <p:txBody>
          <a:bodyPr lIns="0" tIns="0" rIns="0" bIns="0" rtlCol="0" anchor="t">
            <a:spAutoFit/>
          </a:bodyPr>
          <a:lstStyle/>
          <a:p>
            <a:pPr>
              <a:lnSpc>
                <a:spcPts val="9900"/>
              </a:lnSpc>
            </a:pPr>
            <a:r>
              <a:rPr lang="en-US" sz="9000">
                <a:solidFill>
                  <a:srgbClr val="050217"/>
                </a:solidFill>
                <a:latin typeface="HK Grotesk Bold Bold"/>
              </a:rPr>
              <a:t>Table of Contents</a:t>
            </a:r>
          </a:p>
        </p:txBody>
      </p:sp>
      <p:grpSp>
        <p:nvGrpSpPr>
          <p:cNvPr id="5" name="Group 5"/>
          <p:cNvGrpSpPr/>
          <p:nvPr/>
        </p:nvGrpSpPr>
        <p:grpSpPr>
          <a:xfrm>
            <a:off x="1028700" y="2938353"/>
            <a:ext cx="6829165" cy="1354556"/>
            <a:chOff x="0" y="0"/>
            <a:chExt cx="9105554" cy="1806074"/>
          </a:xfrm>
        </p:grpSpPr>
        <p:grpSp>
          <p:nvGrpSpPr>
            <p:cNvPr id="6" name="Group 6"/>
            <p:cNvGrpSpPr/>
            <p:nvPr/>
          </p:nvGrpSpPr>
          <p:grpSpPr>
            <a:xfrm>
              <a:off x="0" y="0"/>
              <a:ext cx="1806074" cy="1806074"/>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E59"/>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2542804" y="575588"/>
              <a:ext cx="6562750" cy="588223"/>
            </a:xfrm>
            <a:prstGeom prst="rect">
              <a:avLst/>
            </a:prstGeom>
          </p:spPr>
          <p:txBody>
            <a:bodyPr lIns="0" tIns="0" rIns="0" bIns="0" rtlCol="0" anchor="t">
              <a:spAutoFit/>
            </a:bodyPr>
            <a:lstStyle/>
            <a:p>
              <a:pPr>
                <a:lnSpc>
                  <a:spcPts val="3639"/>
                </a:lnSpc>
              </a:pPr>
              <a:r>
                <a:rPr lang="en-US" sz="2599" u="sng" dirty="0">
                  <a:latin typeface="Poppins Bold"/>
                  <a:hlinkClick r:id="rId2" action="ppaction://hlinksldjump">
                    <a:extLst>
                      <a:ext uri="{A12FA001-AC4F-418D-AE19-62706E023703}">
                        <ahyp:hlinkClr xmlns:ahyp="http://schemas.microsoft.com/office/drawing/2018/hyperlinkcolor" val="tx"/>
                      </a:ext>
                    </a:extLst>
                  </a:hlinkClick>
                </a:rPr>
                <a:t>Introduction</a:t>
              </a:r>
            </a:p>
          </p:txBody>
        </p:sp>
        <p:sp>
          <p:nvSpPr>
            <p:cNvPr id="10" name="TextBox 10"/>
            <p:cNvSpPr txBox="1"/>
            <p:nvPr/>
          </p:nvSpPr>
          <p:spPr>
            <a:xfrm>
              <a:off x="291841" y="476317"/>
              <a:ext cx="1222392" cy="758190"/>
            </a:xfrm>
            <a:prstGeom prst="rect">
              <a:avLst/>
            </a:prstGeom>
          </p:spPr>
          <p:txBody>
            <a:bodyPr lIns="0" tIns="0" rIns="0" bIns="0" rtlCol="0" anchor="t">
              <a:spAutoFit/>
            </a:bodyPr>
            <a:lstStyle/>
            <a:p>
              <a:pPr algn="ctr">
                <a:lnSpc>
                  <a:spcPts val="4620"/>
                </a:lnSpc>
                <a:spcBef>
                  <a:spcPct val="0"/>
                </a:spcBef>
              </a:pPr>
              <a:r>
                <a:rPr lang="en-US" sz="3300">
                  <a:solidFill>
                    <a:srgbClr val="050217"/>
                  </a:solidFill>
                  <a:latin typeface="Poppins Bold"/>
                </a:rPr>
                <a:t>01</a:t>
              </a:r>
            </a:p>
          </p:txBody>
        </p:sp>
      </p:grpSp>
      <p:grpSp>
        <p:nvGrpSpPr>
          <p:cNvPr id="11" name="Group 11"/>
          <p:cNvGrpSpPr/>
          <p:nvPr/>
        </p:nvGrpSpPr>
        <p:grpSpPr>
          <a:xfrm>
            <a:off x="1028700" y="4598754"/>
            <a:ext cx="6829165" cy="1354556"/>
            <a:chOff x="0" y="0"/>
            <a:chExt cx="9105554" cy="1806074"/>
          </a:xfrm>
        </p:grpSpPr>
        <p:grpSp>
          <p:nvGrpSpPr>
            <p:cNvPr id="12" name="Group 12"/>
            <p:cNvGrpSpPr/>
            <p:nvPr/>
          </p:nvGrpSpPr>
          <p:grpSpPr>
            <a:xfrm>
              <a:off x="0" y="0"/>
              <a:ext cx="1806074" cy="1806074"/>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E59"/>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sp>
          <p:nvSpPr>
            <p:cNvPr id="15" name="TextBox 15"/>
            <p:cNvSpPr txBox="1"/>
            <p:nvPr/>
          </p:nvSpPr>
          <p:spPr>
            <a:xfrm>
              <a:off x="2542804" y="575588"/>
              <a:ext cx="6562750" cy="588223"/>
            </a:xfrm>
            <a:prstGeom prst="rect">
              <a:avLst/>
            </a:prstGeom>
          </p:spPr>
          <p:txBody>
            <a:bodyPr lIns="0" tIns="0" rIns="0" bIns="0" rtlCol="0" anchor="t">
              <a:spAutoFit/>
            </a:bodyPr>
            <a:lstStyle/>
            <a:p>
              <a:pPr>
                <a:lnSpc>
                  <a:spcPts val="3639"/>
                </a:lnSpc>
              </a:pPr>
              <a:r>
                <a:rPr lang="en-US" sz="2599" u="sng" dirty="0">
                  <a:latin typeface="Poppins Bold"/>
                  <a:hlinkClick r:id="rId3" action="ppaction://hlinksldjump">
                    <a:extLst>
                      <a:ext uri="{A12FA001-AC4F-418D-AE19-62706E023703}">
                        <ahyp:hlinkClr xmlns:ahyp="http://schemas.microsoft.com/office/drawing/2018/hyperlinkcolor" val="tx"/>
                      </a:ext>
                    </a:extLst>
                  </a:hlinkClick>
                </a:rPr>
                <a:t>Data Collection</a:t>
              </a:r>
            </a:p>
          </p:txBody>
        </p:sp>
        <p:sp>
          <p:nvSpPr>
            <p:cNvPr id="16" name="TextBox 16"/>
            <p:cNvSpPr txBox="1"/>
            <p:nvPr/>
          </p:nvSpPr>
          <p:spPr>
            <a:xfrm>
              <a:off x="291841" y="476317"/>
              <a:ext cx="1222392" cy="758190"/>
            </a:xfrm>
            <a:prstGeom prst="rect">
              <a:avLst/>
            </a:prstGeom>
          </p:spPr>
          <p:txBody>
            <a:bodyPr lIns="0" tIns="0" rIns="0" bIns="0" rtlCol="0" anchor="t">
              <a:spAutoFit/>
            </a:bodyPr>
            <a:lstStyle/>
            <a:p>
              <a:pPr algn="ctr">
                <a:lnSpc>
                  <a:spcPts val="4620"/>
                </a:lnSpc>
                <a:spcBef>
                  <a:spcPct val="0"/>
                </a:spcBef>
              </a:pPr>
              <a:r>
                <a:rPr lang="en-US" sz="3300">
                  <a:solidFill>
                    <a:srgbClr val="050217"/>
                  </a:solidFill>
                  <a:latin typeface="Poppins Bold"/>
                </a:rPr>
                <a:t>02</a:t>
              </a:r>
            </a:p>
          </p:txBody>
        </p:sp>
      </p:grpSp>
      <p:grpSp>
        <p:nvGrpSpPr>
          <p:cNvPr id="17" name="Group 17"/>
          <p:cNvGrpSpPr/>
          <p:nvPr/>
        </p:nvGrpSpPr>
        <p:grpSpPr>
          <a:xfrm>
            <a:off x="1028700" y="6258109"/>
            <a:ext cx="6829165" cy="1354556"/>
            <a:chOff x="0" y="0"/>
            <a:chExt cx="9105554" cy="1806074"/>
          </a:xfrm>
        </p:grpSpPr>
        <p:grpSp>
          <p:nvGrpSpPr>
            <p:cNvPr id="18" name="Group 18"/>
            <p:cNvGrpSpPr/>
            <p:nvPr/>
          </p:nvGrpSpPr>
          <p:grpSpPr>
            <a:xfrm>
              <a:off x="0" y="0"/>
              <a:ext cx="1806074" cy="1806074"/>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E59"/>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sp>
          <p:nvSpPr>
            <p:cNvPr id="21" name="TextBox 21"/>
            <p:cNvSpPr txBox="1"/>
            <p:nvPr/>
          </p:nvSpPr>
          <p:spPr>
            <a:xfrm>
              <a:off x="2542804" y="575588"/>
              <a:ext cx="6562750" cy="588223"/>
            </a:xfrm>
            <a:prstGeom prst="rect">
              <a:avLst/>
            </a:prstGeom>
          </p:spPr>
          <p:txBody>
            <a:bodyPr lIns="0" tIns="0" rIns="0" bIns="0" rtlCol="0" anchor="t">
              <a:spAutoFit/>
            </a:bodyPr>
            <a:lstStyle/>
            <a:p>
              <a:pPr>
                <a:lnSpc>
                  <a:spcPts val="3639"/>
                </a:lnSpc>
              </a:pPr>
              <a:r>
                <a:rPr lang="en-US" sz="2599" u="sng" dirty="0">
                  <a:latin typeface="Poppins Bold"/>
                  <a:hlinkClick r:id="rId4" action="ppaction://hlinksldjump">
                    <a:extLst>
                      <a:ext uri="{A12FA001-AC4F-418D-AE19-62706E023703}">
                        <ahyp:hlinkClr xmlns:ahyp="http://schemas.microsoft.com/office/drawing/2018/hyperlinkcolor" val="tx"/>
                      </a:ext>
                    </a:extLst>
                  </a:hlinkClick>
                </a:rPr>
                <a:t>Data Preprocessing</a:t>
              </a:r>
            </a:p>
          </p:txBody>
        </p:sp>
        <p:sp>
          <p:nvSpPr>
            <p:cNvPr id="22" name="TextBox 22"/>
            <p:cNvSpPr txBox="1"/>
            <p:nvPr/>
          </p:nvSpPr>
          <p:spPr>
            <a:xfrm>
              <a:off x="291841" y="476317"/>
              <a:ext cx="1222392" cy="758190"/>
            </a:xfrm>
            <a:prstGeom prst="rect">
              <a:avLst/>
            </a:prstGeom>
          </p:spPr>
          <p:txBody>
            <a:bodyPr lIns="0" tIns="0" rIns="0" bIns="0" rtlCol="0" anchor="t">
              <a:spAutoFit/>
            </a:bodyPr>
            <a:lstStyle/>
            <a:p>
              <a:pPr algn="ctr">
                <a:lnSpc>
                  <a:spcPts val="4620"/>
                </a:lnSpc>
                <a:spcBef>
                  <a:spcPct val="0"/>
                </a:spcBef>
              </a:pPr>
              <a:r>
                <a:rPr lang="en-US" sz="3300">
                  <a:solidFill>
                    <a:srgbClr val="050217"/>
                  </a:solidFill>
                  <a:latin typeface="Poppins Bold"/>
                </a:rPr>
                <a:t>03</a:t>
              </a:r>
            </a:p>
          </p:txBody>
        </p:sp>
      </p:grpSp>
      <p:grpSp>
        <p:nvGrpSpPr>
          <p:cNvPr id="23" name="Group 23"/>
          <p:cNvGrpSpPr/>
          <p:nvPr/>
        </p:nvGrpSpPr>
        <p:grpSpPr>
          <a:xfrm>
            <a:off x="9144000" y="2938353"/>
            <a:ext cx="6829165" cy="1354556"/>
            <a:chOff x="0" y="0"/>
            <a:chExt cx="9105554" cy="1806074"/>
          </a:xfrm>
        </p:grpSpPr>
        <p:grpSp>
          <p:nvGrpSpPr>
            <p:cNvPr id="24" name="Group 24"/>
            <p:cNvGrpSpPr/>
            <p:nvPr/>
          </p:nvGrpSpPr>
          <p:grpSpPr>
            <a:xfrm>
              <a:off x="0" y="0"/>
              <a:ext cx="1806074" cy="1806074"/>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E59"/>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sp>
          <p:nvSpPr>
            <p:cNvPr id="27" name="TextBox 27"/>
            <p:cNvSpPr txBox="1"/>
            <p:nvPr/>
          </p:nvSpPr>
          <p:spPr>
            <a:xfrm>
              <a:off x="2542804" y="575588"/>
              <a:ext cx="6562750" cy="588223"/>
            </a:xfrm>
            <a:prstGeom prst="rect">
              <a:avLst/>
            </a:prstGeom>
          </p:spPr>
          <p:txBody>
            <a:bodyPr lIns="0" tIns="0" rIns="0" bIns="0" rtlCol="0" anchor="t">
              <a:spAutoFit/>
            </a:bodyPr>
            <a:lstStyle/>
            <a:p>
              <a:pPr>
                <a:lnSpc>
                  <a:spcPts val="3639"/>
                </a:lnSpc>
              </a:pPr>
              <a:r>
                <a:rPr lang="en-US" sz="2599" u="sng" dirty="0">
                  <a:latin typeface="Poppins Bold"/>
                  <a:hlinkClick r:id="rId5" action="ppaction://hlinksldjump">
                    <a:extLst>
                      <a:ext uri="{A12FA001-AC4F-418D-AE19-62706E023703}">
                        <ahyp:hlinkClr xmlns:ahyp="http://schemas.microsoft.com/office/drawing/2018/hyperlinkcolor" val="tx"/>
                      </a:ext>
                    </a:extLst>
                  </a:hlinkClick>
                </a:rPr>
                <a:t>Feature Engineering</a:t>
              </a:r>
            </a:p>
          </p:txBody>
        </p:sp>
        <p:sp>
          <p:nvSpPr>
            <p:cNvPr id="28" name="TextBox 28"/>
            <p:cNvSpPr txBox="1"/>
            <p:nvPr/>
          </p:nvSpPr>
          <p:spPr>
            <a:xfrm>
              <a:off x="291841" y="476317"/>
              <a:ext cx="1222392" cy="758190"/>
            </a:xfrm>
            <a:prstGeom prst="rect">
              <a:avLst/>
            </a:prstGeom>
          </p:spPr>
          <p:txBody>
            <a:bodyPr lIns="0" tIns="0" rIns="0" bIns="0" rtlCol="0" anchor="t">
              <a:spAutoFit/>
            </a:bodyPr>
            <a:lstStyle/>
            <a:p>
              <a:pPr algn="ctr">
                <a:lnSpc>
                  <a:spcPts val="4620"/>
                </a:lnSpc>
                <a:spcBef>
                  <a:spcPct val="0"/>
                </a:spcBef>
              </a:pPr>
              <a:r>
                <a:rPr lang="en-US" sz="3300">
                  <a:solidFill>
                    <a:srgbClr val="050217"/>
                  </a:solidFill>
                  <a:latin typeface="Poppins Bold"/>
                </a:rPr>
                <a:t>05</a:t>
              </a:r>
            </a:p>
          </p:txBody>
        </p:sp>
      </p:grpSp>
      <p:grpSp>
        <p:nvGrpSpPr>
          <p:cNvPr id="29" name="Group 29"/>
          <p:cNvGrpSpPr/>
          <p:nvPr/>
        </p:nvGrpSpPr>
        <p:grpSpPr>
          <a:xfrm>
            <a:off x="9144000" y="4597708"/>
            <a:ext cx="6829165" cy="1354556"/>
            <a:chOff x="0" y="0"/>
            <a:chExt cx="9105554" cy="1806074"/>
          </a:xfrm>
        </p:grpSpPr>
        <p:grpSp>
          <p:nvGrpSpPr>
            <p:cNvPr id="30" name="Group 30"/>
            <p:cNvGrpSpPr/>
            <p:nvPr/>
          </p:nvGrpSpPr>
          <p:grpSpPr>
            <a:xfrm>
              <a:off x="0" y="0"/>
              <a:ext cx="1806074" cy="1806074"/>
              <a:chOff x="0" y="0"/>
              <a:chExt cx="812800" cy="812800"/>
            </a:xfrm>
          </p:grpSpPr>
          <p:sp>
            <p:nvSpPr>
              <p:cNvPr id="31" name="Freeform 3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E59"/>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sp>
          <p:nvSpPr>
            <p:cNvPr id="33" name="TextBox 33"/>
            <p:cNvSpPr txBox="1"/>
            <p:nvPr/>
          </p:nvSpPr>
          <p:spPr>
            <a:xfrm>
              <a:off x="2542804" y="575588"/>
              <a:ext cx="6562750" cy="588223"/>
            </a:xfrm>
            <a:prstGeom prst="rect">
              <a:avLst/>
            </a:prstGeom>
          </p:spPr>
          <p:txBody>
            <a:bodyPr lIns="0" tIns="0" rIns="0" bIns="0" rtlCol="0" anchor="t">
              <a:spAutoFit/>
            </a:bodyPr>
            <a:lstStyle/>
            <a:p>
              <a:pPr>
                <a:lnSpc>
                  <a:spcPts val="3639"/>
                </a:lnSpc>
              </a:pPr>
              <a:r>
                <a:rPr lang="en-US" sz="2599" u="sng" dirty="0">
                  <a:latin typeface="Poppins Bold"/>
                  <a:hlinkClick r:id="rId6" action="ppaction://hlinksldjump">
                    <a:extLst>
                      <a:ext uri="{A12FA001-AC4F-418D-AE19-62706E023703}">
                        <ahyp:hlinkClr xmlns:ahyp="http://schemas.microsoft.com/office/drawing/2018/hyperlinkcolor" val="tx"/>
                      </a:ext>
                    </a:extLst>
                  </a:hlinkClick>
                </a:rPr>
                <a:t>Model Training</a:t>
              </a:r>
            </a:p>
          </p:txBody>
        </p:sp>
        <p:sp>
          <p:nvSpPr>
            <p:cNvPr id="34" name="TextBox 34"/>
            <p:cNvSpPr txBox="1"/>
            <p:nvPr/>
          </p:nvSpPr>
          <p:spPr>
            <a:xfrm>
              <a:off x="291841" y="476317"/>
              <a:ext cx="1222392" cy="758190"/>
            </a:xfrm>
            <a:prstGeom prst="rect">
              <a:avLst/>
            </a:prstGeom>
          </p:spPr>
          <p:txBody>
            <a:bodyPr lIns="0" tIns="0" rIns="0" bIns="0" rtlCol="0" anchor="t">
              <a:spAutoFit/>
            </a:bodyPr>
            <a:lstStyle/>
            <a:p>
              <a:pPr algn="ctr">
                <a:lnSpc>
                  <a:spcPts val="4620"/>
                </a:lnSpc>
                <a:spcBef>
                  <a:spcPct val="0"/>
                </a:spcBef>
              </a:pPr>
              <a:r>
                <a:rPr lang="en-US" sz="3300">
                  <a:solidFill>
                    <a:srgbClr val="050217"/>
                  </a:solidFill>
                  <a:latin typeface="Poppins Bold"/>
                </a:rPr>
                <a:t>06</a:t>
              </a:r>
            </a:p>
          </p:txBody>
        </p:sp>
      </p:grpSp>
      <p:grpSp>
        <p:nvGrpSpPr>
          <p:cNvPr id="35" name="Group 35"/>
          <p:cNvGrpSpPr/>
          <p:nvPr/>
        </p:nvGrpSpPr>
        <p:grpSpPr>
          <a:xfrm>
            <a:off x="9144000" y="6257064"/>
            <a:ext cx="6829165" cy="1354556"/>
            <a:chOff x="0" y="0"/>
            <a:chExt cx="9105554" cy="1806074"/>
          </a:xfrm>
        </p:grpSpPr>
        <p:grpSp>
          <p:nvGrpSpPr>
            <p:cNvPr id="36" name="Group 36"/>
            <p:cNvGrpSpPr/>
            <p:nvPr/>
          </p:nvGrpSpPr>
          <p:grpSpPr>
            <a:xfrm>
              <a:off x="0" y="0"/>
              <a:ext cx="1806074" cy="1806074"/>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E59"/>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sp>
          <p:nvSpPr>
            <p:cNvPr id="39" name="TextBox 39"/>
            <p:cNvSpPr txBox="1"/>
            <p:nvPr/>
          </p:nvSpPr>
          <p:spPr>
            <a:xfrm>
              <a:off x="2542804" y="575588"/>
              <a:ext cx="6562750" cy="588223"/>
            </a:xfrm>
            <a:prstGeom prst="rect">
              <a:avLst/>
            </a:prstGeom>
          </p:spPr>
          <p:txBody>
            <a:bodyPr lIns="0" tIns="0" rIns="0" bIns="0" rtlCol="0" anchor="t">
              <a:spAutoFit/>
            </a:bodyPr>
            <a:lstStyle/>
            <a:p>
              <a:pPr>
                <a:lnSpc>
                  <a:spcPts val="3639"/>
                </a:lnSpc>
              </a:pPr>
              <a:r>
                <a:rPr lang="en-US" sz="2599" u="sng" dirty="0">
                  <a:latin typeface="Poppins Bold"/>
                  <a:hlinkClick r:id="rId7" action="ppaction://hlinksldjump">
                    <a:extLst>
                      <a:ext uri="{A12FA001-AC4F-418D-AE19-62706E023703}">
                        <ahyp:hlinkClr xmlns:ahyp="http://schemas.microsoft.com/office/drawing/2018/hyperlinkcolor" val="tx"/>
                      </a:ext>
                    </a:extLst>
                  </a:hlinkClick>
                </a:rPr>
                <a:t>Conclusion</a:t>
              </a:r>
            </a:p>
          </p:txBody>
        </p:sp>
        <p:sp>
          <p:nvSpPr>
            <p:cNvPr id="40" name="TextBox 40"/>
            <p:cNvSpPr txBox="1"/>
            <p:nvPr/>
          </p:nvSpPr>
          <p:spPr>
            <a:xfrm>
              <a:off x="291841" y="476317"/>
              <a:ext cx="1222392" cy="758190"/>
            </a:xfrm>
            <a:prstGeom prst="rect">
              <a:avLst/>
            </a:prstGeom>
          </p:spPr>
          <p:txBody>
            <a:bodyPr lIns="0" tIns="0" rIns="0" bIns="0" rtlCol="0" anchor="t">
              <a:spAutoFit/>
            </a:bodyPr>
            <a:lstStyle/>
            <a:p>
              <a:pPr algn="ctr">
                <a:lnSpc>
                  <a:spcPts val="4620"/>
                </a:lnSpc>
                <a:spcBef>
                  <a:spcPct val="0"/>
                </a:spcBef>
              </a:pPr>
              <a:r>
                <a:rPr lang="en-US" sz="3300">
                  <a:solidFill>
                    <a:srgbClr val="050217"/>
                  </a:solidFill>
                  <a:latin typeface="Poppins Bold"/>
                </a:rPr>
                <a:t>07</a:t>
              </a:r>
            </a:p>
          </p:txBody>
        </p:sp>
      </p:grpSp>
      <p:grpSp>
        <p:nvGrpSpPr>
          <p:cNvPr id="41" name="Group 41"/>
          <p:cNvGrpSpPr/>
          <p:nvPr/>
        </p:nvGrpSpPr>
        <p:grpSpPr>
          <a:xfrm>
            <a:off x="1028700" y="7917465"/>
            <a:ext cx="7444308" cy="1354556"/>
            <a:chOff x="0" y="0"/>
            <a:chExt cx="9925744" cy="1806074"/>
          </a:xfrm>
        </p:grpSpPr>
        <p:grpSp>
          <p:nvGrpSpPr>
            <p:cNvPr id="42" name="Group 42"/>
            <p:cNvGrpSpPr/>
            <p:nvPr/>
          </p:nvGrpSpPr>
          <p:grpSpPr>
            <a:xfrm>
              <a:off x="0" y="0"/>
              <a:ext cx="1806074" cy="1806074"/>
              <a:chOff x="0" y="0"/>
              <a:chExt cx="812800" cy="812800"/>
            </a:xfrm>
          </p:grpSpPr>
          <p:sp>
            <p:nvSpPr>
              <p:cNvPr id="43" name="Freeform 4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E59"/>
              </a:solidFill>
            </p:spPr>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sp>
          <p:nvSpPr>
            <p:cNvPr id="45" name="TextBox 45"/>
            <p:cNvSpPr txBox="1"/>
            <p:nvPr/>
          </p:nvSpPr>
          <p:spPr>
            <a:xfrm>
              <a:off x="2542804" y="575588"/>
              <a:ext cx="7382940" cy="588223"/>
            </a:xfrm>
            <a:prstGeom prst="rect">
              <a:avLst/>
            </a:prstGeom>
          </p:spPr>
          <p:txBody>
            <a:bodyPr lIns="0" tIns="0" rIns="0" bIns="0" rtlCol="0" anchor="t">
              <a:spAutoFit/>
            </a:bodyPr>
            <a:lstStyle/>
            <a:p>
              <a:pPr>
                <a:lnSpc>
                  <a:spcPts val="3639"/>
                </a:lnSpc>
              </a:pPr>
              <a:r>
                <a:rPr lang="en-US" sz="2599" u="sng" dirty="0">
                  <a:latin typeface="Poppins Bold"/>
                  <a:hlinkClick r:id="rId8" action="ppaction://hlinksldjump">
                    <a:extLst>
                      <a:ext uri="{A12FA001-AC4F-418D-AE19-62706E023703}">
                        <ahyp:hlinkClr xmlns:ahyp="http://schemas.microsoft.com/office/drawing/2018/hyperlinkcolor" val="tx"/>
                      </a:ext>
                    </a:extLst>
                  </a:hlinkClick>
                </a:rPr>
                <a:t>Exploratory data analysis (EDA)</a:t>
              </a:r>
            </a:p>
          </p:txBody>
        </p:sp>
        <p:sp>
          <p:nvSpPr>
            <p:cNvPr id="46" name="TextBox 46"/>
            <p:cNvSpPr txBox="1"/>
            <p:nvPr/>
          </p:nvSpPr>
          <p:spPr>
            <a:xfrm>
              <a:off x="291841" y="476317"/>
              <a:ext cx="1222392" cy="758190"/>
            </a:xfrm>
            <a:prstGeom prst="rect">
              <a:avLst/>
            </a:prstGeom>
          </p:spPr>
          <p:txBody>
            <a:bodyPr lIns="0" tIns="0" rIns="0" bIns="0" rtlCol="0" anchor="t">
              <a:spAutoFit/>
            </a:bodyPr>
            <a:lstStyle/>
            <a:p>
              <a:pPr algn="ctr">
                <a:lnSpc>
                  <a:spcPts val="4620"/>
                </a:lnSpc>
                <a:spcBef>
                  <a:spcPct val="0"/>
                </a:spcBef>
              </a:pPr>
              <a:r>
                <a:rPr lang="en-US" sz="3300">
                  <a:solidFill>
                    <a:srgbClr val="050217"/>
                  </a:solidFill>
                  <a:latin typeface="Poppins Bold"/>
                </a:rPr>
                <a:t>04</a:t>
              </a:r>
            </a:p>
          </p:txBody>
        </p:sp>
      </p:grpSp>
      <p:pic>
        <p:nvPicPr>
          <p:cNvPr id="47" name="Picture 4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973165" y="9272980"/>
            <a:ext cx="2276371" cy="10140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59775"/>
            <a:ext cx="4583204" cy="727225"/>
            <a:chOff x="0" y="0"/>
            <a:chExt cx="1671965" cy="265294"/>
          </a:xfrm>
        </p:grpSpPr>
        <p:sp>
          <p:nvSpPr>
            <p:cNvPr id="3" name="Freeform 3"/>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38538" y="8751290"/>
            <a:ext cx="2276371" cy="1014020"/>
          </a:xfrm>
          <a:prstGeom prst="rect">
            <a:avLst/>
          </a:prstGeom>
        </p:spPr>
      </p:pic>
      <p:grpSp>
        <p:nvGrpSpPr>
          <p:cNvPr id="5" name="Group 5"/>
          <p:cNvGrpSpPr/>
          <p:nvPr/>
        </p:nvGrpSpPr>
        <p:grpSpPr>
          <a:xfrm>
            <a:off x="10714967" y="0"/>
            <a:ext cx="7573033" cy="363612"/>
            <a:chOff x="0" y="0"/>
            <a:chExt cx="2762663" cy="265294"/>
          </a:xfrm>
        </p:grpSpPr>
        <p:sp>
          <p:nvSpPr>
            <p:cNvPr id="6" name="Freeform 6"/>
            <p:cNvSpPr/>
            <p:nvPr/>
          </p:nvSpPr>
          <p:spPr>
            <a:xfrm>
              <a:off x="0" y="0"/>
              <a:ext cx="2762663" cy="265294"/>
            </a:xfrm>
            <a:custGeom>
              <a:avLst/>
              <a:gdLst/>
              <a:ahLst/>
              <a:cxnLst/>
              <a:rect l="l" t="t" r="r" b="b"/>
              <a:pathLst>
                <a:path w="2762663" h="265294">
                  <a:moveTo>
                    <a:pt x="0" y="0"/>
                  </a:moveTo>
                  <a:lnTo>
                    <a:pt x="2762663" y="0"/>
                  </a:lnTo>
                  <a:lnTo>
                    <a:pt x="2762663" y="265294"/>
                  </a:lnTo>
                  <a:lnTo>
                    <a:pt x="0" y="265294"/>
                  </a:lnTo>
                  <a:close/>
                </a:path>
              </a:pathLst>
            </a:custGeom>
            <a:solidFill>
              <a:srgbClr val="FFDE59"/>
            </a:solidFill>
          </p:spPr>
        </p:sp>
      </p:grpSp>
      <p:pic>
        <p:nvPicPr>
          <p:cNvPr id="7" name="Picture 7"/>
          <p:cNvPicPr>
            <a:picLocks noChangeAspect="1"/>
          </p:cNvPicPr>
          <p:nvPr/>
        </p:nvPicPr>
        <p:blipFill>
          <a:blip r:embed="rId4"/>
          <a:srcRect/>
          <a:stretch>
            <a:fillRect/>
          </a:stretch>
        </p:blipFill>
        <p:spPr>
          <a:xfrm>
            <a:off x="838200" y="3695700"/>
            <a:ext cx="6796757" cy="4292108"/>
          </a:xfrm>
          <a:prstGeom prst="rect">
            <a:avLst/>
          </a:prstGeom>
        </p:spPr>
      </p:pic>
      <p:pic>
        <p:nvPicPr>
          <p:cNvPr id="8" name="Picture 8"/>
          <p:cNvPicPr>
            <a:picLocks noChangeAspect="1"/>
          </p:cNvPicPr>
          <p:nvPr/>
        </p:nvPicPr>
        <p:blipFill>
          <a:blip r:embed="rId5"/>
          <a:srcRect t="15519" r="22956"/>
          <a:stretch>
            <a:fillRect/>
          </a:stretch>
        </p:blipFill>
        <p:spPr>
          <a:xfrm>
            <a:off x="7945521" y="4076839"/>
            <a:ext cx="8861682" cy="3901703"/>
          </a:xfrm>
          <a:prstGeom prst="rect">
            <a:avLst/>
          </a:prstGeom>
        </p:spPr>
      </p:pic>
      <p:pic>
        <p:nvPicPr>
          <p:cNvPr id="9" name="Picture 9"/>
          <p:cNvPicPr>
            <a:picLocks noChangeAspect="1"/>
          </p:cNvPicPr>
          <p:nvPr/>
        </p:nvPicPr>
        <p:blipFill>
          <a:blip r:embed="rId5"/>
          <a:srcRect r="22956" b="90953"/>
          <a:stretch>
            <a:fillRect/>
          </a:stretch>
        </p:blipFill>
        <p:spPr>
          <a:xfrm>
            <a:off x="7945521" y="3659039"/>
            <a:ext cx="8861682" cy="417800"/>
          </a:xfrm>
          <a:prstGeom prst="rect">
            <a:avLst/>
          </a:prstGeom>
        </p:spPr>
      </p:pic>
      <p:sp>
        <p:nvSpPr>
          <p:cNvPr id="10" name="TextBox 10"/>
          <p:cNvSpPr txBox="1"/>
          <p:nvPr/>
        </p:nvSpPr>
        <p:spPr>
          <a:xfrm>
            <a:off x="1028700" y="1219663"/>
            <a:ext cx="15748024" cy="1295400"/>
          </a:xfrm>
          <a:prstGeom prst="rect">
            <a:avLst/>
          </a:prstGeom>
        </p:spPr>
        <p:txBody>
          <a:bodyPr lIns="0" tIns="0" rIns="0" bIns="0" rtlCol="0" anchor="t">
            <a:spAutoFit/>
          </a:bodyPr>
          <a:lstStyle/>
          <a:p>
            <a:pPr>
              <a:lnSpc>
                <a:spcPts val="9900"/>
              </a:lnSpc>
            </a:pPr>
            <a:r>
              <a:rPr lang="en-US" sz="9000">
                <a:solidFill>
                  <a:srgbClr val="050217"/>
                </a:solidFill>
                <a:latin typeface="HK Grotesk Bold"/>
              </a:rPr>
              <a:t>Support Vector Machine (SVM)</a:t>
            </a:r>
          </a:p>
        </p:txBody>
      </p:sp>
      <p:sp>
        <p:nvSpPr>
          <p:cNvPr id="12" name="TextBox 12"/>
          <p:cNvSpPr txBox="1"/>
          <p:nvPr/>
        </p:nvSpPr>
        <p:spPr>
          <a:xfrm>
            <a:off x="16776724" y="657932"/>
            <a:ext cx="965153" cy="789161"/>
          </a:xfrm>
          <a:prstGeom prst="rect">
            <a:avLst/>
          </a:prstGeom>
        </p:spPr>
        <p:txBody>
          <a:bodyPr lIns="0" tIns="0" rIns="0" bIns="0" rtlCol="0" anchor="t">
            <a:spAutoFit/>
          </a:bodyPr>
          <a:lstStyle/>
          <a:p>
            <a:pPr>
              <a:lnSpc>
                <a:spcPts val="6160"/>
              </a:lnSpc>
            </a:pPr>
            <a:r>
              <a:rPr lang="en-US" sz="5600">
                <a:solidFill>
                  <a:srgbClr val="FFDE59">
                    <a:alpha val="85882"/>
                  </a:srgbClr>
                </a:solidFill>
                <a:latin typeface="HK Grotesk Bold Bold"/>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59775"/>
            <a:ext cx="4583204" cy="727225"/>
            <a:chOff x="0" y="0"/>
            <a:chExt cx="1671965" cy="265294"/>
          </a:xfrm>
        </p:grpSpPr>
        <p:sp>
          <p:nvSpPr>
            <p:cNvPr id="3" name="Freeform 3"/>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38538" y="8751290"/>
            <a:ext cx="2276371" cy="1014020"/>
          </a:xfrm>
          <a:prstGeom prst="rect">
            <a:avLst/>
          </a:prstGeom>
        </p:spPr>
      </p:pic>
      <p:grpSp>
        <p:nvGrpSpPr>
          <p:cNvPr id="5" name="Group 5"/>
          <p:cNvGrpSpPr/>
          <p:nvPr/>
        </p:nvGrpSpPr>
        <p:grpSpPr>
          <a:xfrm>
            <a:off x="10714967" y="0"/>
            <a:ext cx="7573033" cy="363612"/>
            <a:chOff x="0" y="0"/>
            <a:chExt cx="2762663" cy="265294"/>
          </a:xfrm>
        </p:grpSpPr>
        <p:sp>
          <p:nvSpPr>
            <p:cNvPr id="6" name="Freeform 6"/>
            <p:cNvSpPr/>
            <p:nvPr/>
          </p:nvSpPr>
          <p:spPr>
            <a:xfrm>
              <a:off x="0" y="0"/>
              <a:ext cx="2762663" cy="265294"/>
            </a:xfrm>
            <a:custGeom>
              <a:avLst/>
              <a:gdLst/>
              <a:ahLst/>
              <a:cxnLst/>
              <a:rect l="l" t="t" r="r" b="b"/>
              <a:pathLst>
                <a:path w="2762663" h="265294">
                  <a:moveTo>
                    <a:pt x="0" y="0"/>
                  </a:moveTo>
                  <a:lnTo>
                    <a:pt x="2762663" y="0"/>
                  </a:lnTo>
                  <a:lnTo>
                    <a:pt x="2762663" y="265294"/>
                  </a:lnTo>
                  <a:lnTo>
                    <a:pt x="0" y="265294"/>
                  </a:lnTo>
                  <a:close/>
                </a:path>
              </a:pathLst>
            </a:custGeom>
            <a:solidFill>
              <a:srgbClr val="FFDE59"/>
            </a:solidFill>
          </p:spPr>
        </p:sp>
      </p:grpSp>
      <p:sp>
        <p:nvSpPr>
          <p:cNvPr id="7" name="TextBox 7"/>
          <p:cNvSpPr txBox="1"/>
          <p:nvPr/>
        </p:nvSpPr>
        <p:spPr>
          <a:xfrm>
            <a:off x="1028700" y="1219663"/>
            <a:ext cx="14262421" cy="1295400"/>
          </a:xfrm>
          <a:prstGeom prst="rect">
            <a:avLst/>
          </a:prstGeom>
        </p:spPr>
        <p:txBody>
          <a:bodyPr lIns="0" tIns="0" rIns="0" bIns="0" rtlCol="0" anchor="t">
            <a:spAutoFit/>
          </a:bodyPr>
          <a:lstStyle/>
          <a:p>
            <a:pPr>
              <a:lnSpc>
                <a:spcPts val="9900"/>
              </a:lnSpc>
            </a:pPr>
            <a:r>
              <a:rPr lang="en-US" sz="9000">
                <a:solidFill>
                  <a:srgbClr val="050217"/>
                </a:solidFill>
                <a:latin typeface="HK Grotesk Bold"/>
              </a:rPr>
              <a:t>Why No Accuracy?</a:t>
            </a:r>
          </a:p>
        </p:txBody>
      </p:sp>
      <p:sp>
        <p:nvSpPr>
          <p:cNvPr id="8" name="TextBox 8"/>
          <p:cNvSpPr txBox="1"/>
          <p:nvPr/>
        </p:nvSpPr>
        <p:spPr>
          <a:xfrm>
            <a:off x="1028700" y="2710672"/>
            <a:ext cx="15748024" cy="5198745"/>
          </a:xfrm>
          <a:prstGeom prst="rect">
            <a:avLst/>
          </a:prstGeom>
        </p:spPr>
        <p:txBody>
          <a:bodyPr lIns="0" tIns="0" rIns="0" bIns="0" rtlCol="0" anchor="t">
            <a:spAutoFit/>
          </a:bodyPr>
          <a:lstStyle/>
          <a:p>
            <a:pPr>
              <a:lnSpc>
                <a:spcPts val="5190"/>
              </a:lnSpc>
            </a:pPr>
            <a:r>
              <a:rPr lang="en-US" sz="3000">
                <a:solidFill>
                  <a:srgbClr val="050217"/>
                </a:solidFill>
                <a:latin typeface="Open Sans"/>
              </a:rPr>
              <a:t>This model is not built with the mind of user preference as every user, even the person finding the anime, has their own preference and tastes. A good example of this is similar to a cake and an apple.</a:t>
            </a:r>
          </a:p>
          <a:p>
            <a:pPr>
              <a:lnSpc>
                <a:spcPts val="5190"/>
              </a:lnSpc>
            </a:pPr>
            <a:endParaRPr lang="en-US" sz="3000">
              <a:solidFill>
                <a:srgbClr val="050217"/>
              </a:solidFill>
              <a:latin typeface="Open Sans"/>
            </a:endParaRPr>
          </a:p>
          <a:p>
            <a:pPr>
              <a:lnSpc>
                <a:spcPts val="5190"/>
              </a:lnSpc>
            </a:pPr>
            <a:r>
              <a:rPr lang="en-US" sz="3000">
                <a:solidFill>
                  <a:srgbClr val="050217"/>
                </a:solidFill>
                <a:latin typeface="Open Sans"/>
              </a:rPr>
              <a:t>People who like sweets more would go for cake, while people who don't like sweets or avoid sweets, would go for apples, or may not go for either. There's a preference of a person and a system cannot be aware of it unless the model is explicitly trained for each user (which is tons of data to deal with).</a:t>
            </a:r>
          </a:p>
        </p:txBody>
      </p:sp>
      <p:sp>
        <p:nvSpPr>
          <p:cNvPr id="9" name="TextBox 9"/>
          <p:cNvSpPr txBox="1"/>
          <p:nvPr/>
        </p:nvSpPr>
        <p:spPr>
          <a:xfrm>
            <a:off x="16776724" y="657932"/>
            <a:ext cx="965153" cy="789161"/>
          </a:xfrm>
          <a:prstGeom prst="rect">
            <a:avLst/>
          </a:prstGeom>
        </p:spPr>
        <p:txBody>
          <a:bodyPr lIns="0" tIns="0" rIns="0" bIns="0" rtlCol="0" anchor="t">
            <a:spAutoFit/>
          </a:bodyPr>
          <a:lstStyle/>
          <a:p>
            <a:pPr>
              <a:lnSpc>
                <a:spcPts val="6160"/>
              </a:lnSpc>
            </a:pPr>
            <a:r>
              <a:rPr lang="en-US" sz="5600">
                <a:solidFill>
                  <a:srgbClr val="FFDE59">
                    <a:alpha val="85882"/>
                  </a:srgbClr>
                </a:solidFill>
                <a:latin typeface="HK Grotesk Bold Bold"/>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59775"/>
            <a:ext cx="4583204" cy="727225"/>
            <a:chOff x="0" y="0"/>
            <a:chExt cx="1671965" cy="265294"/>
          </a:xfrm>
        </p:grpSpPr>
        <p:sp>
          <p:nvSpPr>
            <p:cNvPr id="3" name="Freeform 3"/>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82929" y="610307"/>
            <a:ext cx="2276371" cy="1014020"/>
          </a:xfrm>
          <a:prstGeom prst="rect">
            <a:avLst/>
          </a:prstGeom>
        </p:spPr>
      </p:pic>
      <p:grpSp>
        <p:nvGrpSpPr>
          <p:cNvPr id="5" name="Group 5"/>
          <p:cNvGrpSpPr>
            <a:grpSpLocks noChangeAspect="1"/>
          </p:cNvGrpSpPr>
          <p:nvPr/>
        </p:nvGrpSpPr>
        <p:grpSpPr>
          <a:xfrm>
            <a:off x="11402072" y="1028700"/>
            <a:ext cx="5374652" cy="10922635"/>
            <a:chOff x="0" y="0"/>
            <a:chExt cx="5001260" cy="10163810"/>
          </a:xfrm>
        </p:grpSpPr>
        <p:sp>
          <p:nvSpPr>
            <p:cNvPr id="6"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4"/>
              <a:stretch>
                <a:fillRect l="-45" r="-45"/>
              </a:stretch>
            </a:blipFill>
          </p:spPr>
        </p:sp>
        <p:sp>
          <p:nvSpPr>
            <p:cNvPr id="7" name="Freeform 7"/>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5"/>
              <a:stretch>
                <a:fillRect l="-21912"/>
              </a:stretch>
            </a:blipFill>
          </p:spPr>
        </p:sp>
      </p:grpSp>
      <p:grpSp>
        <p:nvGrpSpPr>
          <p:cNvPr id="8" name="Group 8"/>
          <p:cNvGrpSpPr/>
          <p:nvPr/>
        </p:nvGrpSpPr>
        <p:grpSpPr>
          <a:xfrm>
            <a:off x="12137054" y="0"/>
            <a:ext cx="7573033" cy="363612"/>
            <a:chOff x="0" y="0"/>
            <a:chExt cx="2762663" cy="265294"/>
          </a:xfrm>
        </p:grpSpPr>
        <p:sp>
          <p:nvSpPr>
            <p:cNvPr id="9" name="Freeform 9"/>
            <p:cNvSpPr/>
            <p:nvPr/>
          </p:nvSpPr>
          <p:spPr>
            <a:xfrm>
              <a:off x="0" y="0"/>
              <a:ext cx="2762663" cy="265294"/>
            </a:xfrm>
            <a:custGeom>
              <a:avLst/>
              <a:gdLst/>
              <a:ahLst/>
              <a:cxnLst/>
              <a:rect l="l" t="t" r="r" b="b"/>
              <a:pathLst>
                <a:path w="2762663" h="265294">
                  <a:moveTo>
                    <a:pt x="0" y="0"/>
                  </a:moveTo>
                  <a:lnTo>
                    <a:pt x="2762663" y="0"/>
                  </a:lnTo>
                  <a:lnTo>
                    <a:pt x="2762663" y="265294"/>
                  </a:lnTo>
                  <a:lnTo>
                    <a:pt x="0" y="265294"/>
                  </a:lnTo>
                  <a:close/>
                </a:path>
              </a:pathLst>
            </a:custGeom>
            <a:solidFill>
              <a:srgbClr val="FFDE59"/>
            </a:solidFill>
          </p:spPr>
        </p:sp>
      </p:grpSp>
      <p:sp>
        <p:nvSpPr>
          <p:cNvPr id="10" name="TextBox 10"/>
          <p:cNvSpPr txBox="1"/>
          <p:nvPr/>
        </p:nvSpPr>
        <p:spPr>
          <a:xfrm>
            <a:off x="1028700" y="2498985"/>
            <a:ext cx="9470176" cy="6513162"/>
          </a:xfrm>
          <a:prstGeom prst="rect">
            <a:avLst/>
          </a:prstGeom>
        </p:spPr>
        <p:txBody>
          <a:bodyPr lIns="0" tIns="0" rIns="0" bIns="0" rtlCol="0" anchor="t">
            <a:spAutoFit/>
          </a:bodyPr>
          <a:lstStyle/>
          <a:p>
            <a:pPr>
              <a:lnSpc>
                <a:spcPts val="5190"/>
              </a:lnSpc>
            </a:pPr>
            <a:r>
              <a:rPr lang="en-US" sz="3000">
                <a:solidFill>
                  <a:srgbClr val="050217"/>
                </a:solidFill>
                <a:latin typeface="Open Sans"/>
              </a:rPr>
              <a:t>With this, we came to the conclusion of the anime recommendation project. </a:t>
            </a:r>
          </a:p>
          <a:p>
            <a:pPr>
              <a:lnSpc>
                <a:spcPts val="5190"/>
              </a:lnSpc>
            </a:pPr>
            <a:endParaRPr lang="en-US" sz="3000">
              <a:solidFill>
                <a:srgbClr val="050217"/>
              </a:solidFill>
              <a:latin typeface="Open Sans"/>
            </a:endParaRPr>
          </a:p>
          <a:p>
            <a:pPr>
              <a:lnSpc>
                <a:spcPts val="5190"/>
              </a:lnSpc>
            </a:pPr>
            <a:r>
              <a:rPr lang="en-US" sz="3000">
                <a:solidFill>
                  <a:srgbClr val="050217"/>
                </a:solidFill>
                <a:latin typeface="Open Sans"/>
              </a:rPr>
              <a:t>We looked at some constructive ways to preprocess the data, performed EDA, worked with feature engineering, and finally trained the data using KNN, Decision Tree, and SVM machine learning models to give anime recommendations to the user.</a:t>
            </a:r>
          </a:p>
          <a:p>
            <a:pPr>
              <a:lnSpc>
                <a:spcPts val="5190"/>
              </a:lnSpc>
            </a:pPr>
            <a:endParaRPr lang="en-US" sz="3000">
              <a:solidFill>
                <a:srgbClr val="050217"/>
              </a:solidFill>
              <a:latin typeface="Open Sans"/>
            </a:endParaRPr>
          </a:p>
          <a:p>
            <a:pPr>
              <a:lnSpc>
                <a:spcPts val="5190"/>
              </a:lnSpc>
            </a:pPr>
            <a:r>
              <a:rPr lang="en-US" sz="3000">
                <a:solidFill>
                  <a:srgbClr val="050217"/>
                </a:solidFill>
                <a:latin typeface="Open Sans"/>
              </a:rPr>
              <a:t>Hope everyone liked this project! </a:t>
            </a:r>
          </a:p>
        </p:txBody>
      </p:sp>
      <p:sp>
        <p:nvSpPr>
          <p:cNvPr id="11" name="TextBox 11"/>
          <p:cNvSpPr txBox="1"/>
          <p:nvPr/>
        </p:nvSpPr>
        <p:spPr>
          <a:xfrm>
            <a:off x="1028700" y="1104900"/>
            <a:ext cx="9470176" cy="1289310"/>
          </a:xfrm>
          <a:prstGeom prst="rect">
            <a:avLst/>
          </a:prstGeom>
        </p:spPr>
        <p:txBody>
          <a:bodyPr lIns="0" tIns="0" rIns="0" bIns="0" rtlCol="0" anchor="t">
            <a:spAutoFit/>
          </a:bodyPr>
          <a:lstStyle/>
          <a:p>
            <a:pPr>
              <a:lnSpc>
                <a:spcPts val="9900"/>
              </a:lnSpc>
            </a:pPr>
            <a:r>
              <a:rPr lang="en-US" sz="9000">
                <a:solidFill>
                  <a:srgbClr val="050217"/>
                </a:solidFill>
                <a:latin typeface="HK Grotesk Bold Bold"/>
              </a:rPr>
              <a:t>Conclusion</a:t>
            </a:r>
          </a:p>
        </p:txBody>
      </p:sp>
      <p:sp>
        <p:nvSpPr>
          <p:cNvPr id="12" name="TextBox 12"/>
          <p:cNvSpPr txBox="1"/>
          <p:nvPr/>
        </p:nvSpPr>
        <p:spPr>
          <a:xfrm>
            <a:off x="4798635" y="9552619"/>
            <a:ext cx="965153" cy="789161"/>
          </a:xfrm>
          <a:prstGeom prst="rect">
            <a:avLst/>
          </a:prstGeom>
        </p:spPr>
        <p:txBody>
          <a:bodyPr lIns="0" tIns="0" rIns="0" bIns="0" rtlCol="0" anchor="t">
            <a:spAutoFit/>
          </a:bodyPr>
          <a:lstStyle/>
          <a:p>
            <a:pPr>
              <a:lnSpc>
                <a:spcPts val="6160"/>
              </a:lnSpc>
            </a:pPr>
            <a:r>
              <a:rPr lang="en-US" sz="5600">
                <a:solidFill>
                  <a:srgbClr val="FFDE59">
                    <a:alpha val="85882"/>
                  </a:srgbClr>
                </a:solidFill>
                <a:latin typeface="HK Grotesk Bold Bold"/>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531" r="8531"/>
          <a:stretch>
            <a:fillRect/>
          </a:stretch>
        </p:blipFill>
        <p:spPr>
          <a:xfrm>
            <a:off x="0" y="0"/>
            <a:ext cx="18288000" cy="10287000"/>
          </a:xfrm>
          <a:prstGeom prst="rect">
            <a:avLst/>
          </a:prstGeom>
        </p:spPr>
      </p:pic>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50217">
                <a:alpha val="64706"/>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3079"/>
                </a:lnSpc>
              </a:pPr>
              <a:endParaRPr/>
            </a:p>
          </p:txBody>
        </p:sp>
      </p:grpSp>
      <p:sp>
        <p:nvSpPr>
          <p:cNvPr id="6" name="TextBox 6"/>
          <p:cNvSpPr txBox="1"/>
          <p:nvPr/>
        </p:nvSpPr>
        <p:spPr>
          <a:xfrm>
            <a:off x="4768785" y="4227397"/>
            <a:ext cx="8750431" cy="1235658"/>
          </a:xfrm>
          <a:prstGeom prst="rect">
            <a:avLst/>
          </a:prstGeom>
        </p:spPr>
        <p:txBody>
          <a:bodyPr lIns="0" tIns="0" rIns="0" bIns="0" rtlCol="0" anchor="t">
            <a:spAutoFit/>
          </a:bodyPr>
          <a:lstStyle/>
          <a:p>
            <a:pPr algn="ctr">
              <a:lnSpc>
                <a:spcPts val="9307"/>
              </a:lnSpc>
            </a:pPr>
            <a:r>
              <a:rPr lang="en-US" sz="8863" spc="124">
                <a:solidFill>
                  <a:srgbClr val="FFDE59"/>
                </a:solidFill>
                <a:latin typeface="Open Sans Bold Bold"/>
              </a:rPr>
              <a:t>THANK YOU!</a:t>
            </a:r>
          </a:p>
        </p:txBody>
      </p:sp>
      <p:sp>
        <p:nvSpPr>
          <p:cNvPr id="7" name="TextBox 7"/>
          <p:cNvSpPr txBox="1"/>
          <p:nvPr/>
        </p:nvSpPr>
        <p:spPr>
          <a:xfrm>
            <a:off x="6593087" y="5676062"/>
            <a:ext cx="5101826" cy="497841"/>
          </a:xfrm>
          <a:prstGeom prst="rect">
            <a:avLst/>
          </a:prstGeom>
        </p:spPr>
        <p:txBody>
          <a:bodyPr lIns="0" tIns="0" rIns="0" bIns="0" rtlCol="0" anchor="t">
            <a:spAutoFit/>
          </a:bodyPr>
          <a:lstStyle/>
          <a:p>
            <a:pPr algn="ctr">
              <a:lnSpc>
                <a:spcPts val="4059"/>
              </a:lnSpc>
              <a:spcBef>
                <a:spcPct val="0"/>
              </a:spcBef>
            </a:pPr>
            <a:r>
              <a:rPr lang="en-US" sz="2899" spc="107">
                <a:solidFill>
                  <a:srgbClr val="FFDE59"/>
                </a:solidFill>
                <a:latin typeface="Open Sans"/>
              </a:rPr>
              <a:t>BUILT BY</a:t>
            </a:r>
            <a:r>
              <a:rPr lang="en-US" sz="2899" spc="107">
                <a:solidFill>
                  <a:srgbClr val="FFFFFF"/>
                </a:solidFill>
                <a:latin typeface="Open Sans"/>
              </a:rPr>
              <a:t> ANGELA ROXANA</a:t>
            </a:r>
          </a:p>
        </p:txBody>
      </p:sp>
      <p:grpSp>
        <p:nvGrpSpPr>
          <p:cNvPr id="8" name="Group 8"/>
          <p:cNvGrpSpPr/>
          <p:nvPr/>
        </p:nvGrpSpPr>
        <p:grpSpPr>
          <a:xfrm>
            <a:off x="13704796" y="7559"/>
            <a:ext cx="4583204" cy="727225"/>
            <a:chOff x="0" y="0"/>
            <a:chExt cx="1671965" cy="265294"/>
          </a:xfrm>
        </p:grpSpPr>
        <p:sp>
          <p:nvSpPr>
            <p:cNvPr id="9" name="Freeform 9"/>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grpSp>
        <p:nvGrpSpPr>
          <p:cNvPr id="10" name="Group 10"/>
          <p:cNvGrpSpPr/>
          <p:nvPr/>
        </p:nvGrpSpPr>
        <p:grpSpPr>
          <a:xfrm>
            <a:off x="0" y="9559775"/>
            <a:ext cx="4583204" cy="727225"/>
            <a:chOff x="0" y="0"/>
            <a:chExt cx="1671965" cy="265294"/>
          </a:xfrm>
        </p:grpSpPr>
        <p:sp>
          <p:nvSpPr>
            <p:cNvPr id="11" name="Freeform 11"/>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88820" y="1028700"/>
            <a:ext cx="2276371" cy="1014020"/>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913291" y="8244280"/>
            <a:ext cx="2276371" cy="10140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59775"/>
            <a:ext cx="4583204" cy="727225"/>
            <a:chOff x="0" y="0"/>
            <a:chExt cx="1671965" cy="265294"/>
          </a:xfrm>
        </p:grpSpPr>
        <p:sp>
          <p:nvSpPr>
            <p:cNvPr id="3" name="Freeform 3"/>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8757" y="610307"/>
            <a:ext cx="2276371" cy="1014020"/>
          </a:xfrm>
          <a:prstGeom prst="rect">
            <a:avLst/>
          </a:prstGeom>
        </p:spPr>
      </p:pic>
      <p:grpSp>
        <p:nvGrpSpPr>
          <p:cNvPr id="5" name="Group 5"/>
          <p:cNvGrpSpPr>
            <a:grpSpLocks noChangeAspect="1"/>
          </p:cNvGrpSpPr>
          <p:nvPr/>
        </p:nvGrpSpPr>
        <p:grpSpPr>
          <a:xfrm>
            <a:off x="1028700" y="1028700"/>
            <a:ext cx="5374652" cy="10922635"/>
            <a:chOff x="0" y="0"/>
            <a:chExt cx="5001260" cy="10163810"/>
          </a:xfrm>
        </p:grpSpPr>
        <p:sp>
          <p:nvSpPr>
            <p:cNvPr id="6"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4"/>
              <a:stretch>
                <a:fillRect l="-45" r="-45"/>
              </a:stretch>
            </a:blipFill>
          </p:spPr>
        </p:sp>
        <p:sp>
          <p:nvSpPr>
            <p:cNvPr id="7" name="Freeform 7"/>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5"/>
              <a:stretch>
                <a:fillRect l="-17742" r="-17742"/>
              </a:stretch>
            </a:blipFill>
          </p:spPr>
        </p:sp>
      </p:grpSp>
      <p:sp>
        <p:nvSpPr>
          <p:cNvPr id="8" name="TextBox 8"/>
          <p:cNvSpPr txBox="1"/>
          <p:nvPr/>
        </p:nvSpPr>
        <p:spPr>
          <a:xfrm>
            <a:off x="7789124" y="1104900"/>
            <a:ext cx="9470176" cy="1289310"/>
          </a:xfrm>
          <a:prstGeom prst="rect">
            <a:avLst/>
          </a:prstGeom>
        </p:spPr>
        <p:txBody>
          <a:bodyPr lIns="0" tIns="0" rIns="0" bIns="0" rtlCol="0" anchor="t">
            <a:spAutoFit/>
          </a:bodyPr>
          <a:lstStyle/>
          <a:p>
            <a:pPr>
              <a:lnSpc>
                <a:spcPts val="9900"/>
              </a:lnSpc>
            </a:pPr>
            <a:r>
              <a:rPr lang="en-US" sz="9000">
                <a:solidFill>
                  <a:srgbClr val="050217"/>
                </a:solidFill>
                <a:latin typeface="HK Grotesk Bold Bold"/>
              </a:rPr>
              <a:t>Introduction</a:t>
            </a:r>
          </a:p>
        </p:txBody>
      </p:sp>
      <p:sp>
        <p:nvSpPr>
          <p:cNvPr id="9" name="TextBox 9"/>
          <p:cNvSpPr txBox="1"/>
          <p:nvPr/>
        </p:nvSpPr>
        <p:spPr>
          <a:xfrm>
            <a:off x="7789124" y="2498985"/>
            <a:ext cx="9470176" cy="5855937"/>
          </a:xfrm>
          <a:prstGeom prst="rect">
            <a:avLst/>
          </a:prstGeom>
        </p:spPr>
        <p:txBody>
          <a:bodyPr lIns="0" tIns="0" rIns="0" bIns="0" rtlCol="0" anchor="t">
            <a:spAutoFit/>
          </a:bodyPr>
          <a:lstStyle/>
          <a:p>
            <a:pPr>
              <a:lnSpc>
                <a:spcPts val="5190"/>
              </a:lnSpc>
            </a:pPr>
            <a:r>
              <a:rPr lang="en-US" sz="3000">
                <a:solidFill>
                  <a:srgbClr val="050217"/>
                </a:solidFill>
                <a:latin typeface="Open Sans"/>
              </a:rPr>
              <a:t>Anime Recommendation System is a machine-learning model that generates a list of personalized anime recommendations based on the watch history of the user.</a:t>
            </a:r>
          </a:p>
          <a:p>
            <a:pPr>
              <a:lnSpc>
                <a:spcPts val="5190"/>
              </a:lnSpc>
            </a:pPr>
            <a:endParaRPr lang="en-US" sz="3000">
              <a:solidFill>
                <a:srgbClr val="050217"/>
              </a:solidFill>
              <a:latin typeface="Open Sans"/>
            </a:endParaRPr>
          </a:p>
          <a:p>
            <a:pPr>
              <a:lnSpc>
                <a:spcPts val="5190"/>
              </a:lnSpc>
            </a:pPr>
            <a:r>
              <a:rPr lang="en-US" sz="3000">
                <a:solidFill>
                  <a:srgbClr val="050217"/>
                </a:solidFill>
                <a:latin typeface="Open Sans"/>
              </a:rPr>
              <a:t>The model is trained with over +12,000 anime and over 7.8 Million user reviews. This model is set to identify similar patterns to suggest an anime likely to be in the user's interest. </a:t>
            </a:r>
          </a:p>
        </p:txBody>
      </p:sp>
      <p:sp>
        <p:nvSpPr>
          <p:cNvPr id="10" name="TextBox 10"/>
          <p:cNvSpPr txBox="1"/>
          <p:nvPr/>
        </p:nvSpPr>
        <p:spPr>
          <a:xfrm>
            <a:off x="16776724" y="657932"/>
            <a:ext cx="965153" cy="789161"/>
          </a:xfrm>
          <a:prstGeom prst="rect">
            <a:avLst/>
          </a:prstGeom>
        </p:spPr>
        <p:txBody>
          <a:bodyPr lIns="0" tIns="0" rIns="0" bIns="0" rtlCol="0" anchor="t">
            <a:spAutoFit/>
          </a:bodyPr>
          <a:lstStyle/>
          <a:p>
            <a:pPr>
              <a:lnSpc>
                <a:spcPts val="6160"/>
              </a:lnSpc>
            </a:pPr>
            <a:r>
              <a:rPr lang="en-US" sz="5600">
                <a:solidFill>
                  <a:srgbClr val="FFDE59">
                    <a:alpha val="85882"/>
                  </a:srgbClr>
                </a:solidFill>
                <a:latin typeface="HK Grotesk Bold Bold"/>
              </a:rPr>
              <a:t>03</a:t>
            </a:r>
          </a:p>
        </p:txBody>
      </p:sp>
      <p:grpSp>
        <p:nvGrpSpPr>
          <p:cNvPr id="11" name="Group 11"/>
          <p:cNvGrpSpPr/>
          <p:nvPr/>
        </p:nvGrpSpPr>
        <p:grpSpPr>
          <a:xfrm>
            <a:off x="12137055" y="0"/>
            <a:ext cx="6150946" cy="363612"/>
            <a:chOff x="0" y="0"/>
            <a:chExt cx="2762663" cy="265294"/>
          </a:xfrm>
        </p:grpSpPr>
        <p:sp>
          <p:nvSpPr>
            <p:cNvPr id="12" name="Freeform 12"/>
            <p:cNvSpPr/>
            <p:nvPr/>
          </p:nvSpPr>
          <p:spPr>
            <a:xfrm>
              <a:off x="0" y="0"/>
              <a:ext cx="2762663" cy="265294"/>
            </a:xfrm>
            <a:custGeom>
              <a:avLst/>
              <a:gdLst/>
              <a:ahLst/>
              <a:cxnLst/>
              <a:rect l="l" t="t" r="r" b="b"/>
              <a:pathLst>
                <a:path w="2762663" h="265294">
                  <a:moveTo>
                    <a:pt x="0" y="0"/>
                  </a:moveTo>
                  <a:lnTo>
                    <a:pt x="2762663" y="0"/>
                  </a:lnTo>
                  <a:lnTo>
                    <a:pt x="2762663" y="265294"/>
                  </a:lnTo>
                  <a:lnTo>
                    <a:pt x="0" y="265294"/>
                  </a:lnTo>
                  <a:close/>
                </a:path>
              </a:pathLst>
            </a:custGeom>
            <a:solidFill>
              <a:srgbClr val="FFDE59"/>
            </a:solid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3491789"/>
            <a:ext cx="16230600" cy="4023290"/>
          </a:xfrm>
          <a:prstGeom prst="rect">
            <a:avLst/>
          </a:prstGeom>
        </p:spPr>
      </p:pic>
      <p:sp>
        <p:nvSpPr>
          <p:cNvPr id="3" name="TextBox 3"/>
          <p:cNvSpPr txBox="1"/>
          <p:nvPr/>
        </p:nvSpPr>
        <p:spPr>
          <a:xfrm>
            <a:off x="1028700" y="1219663"/>
            <a:ext cx="8115300" cy="1295400"/>
          </a:xfrm>
          <a:prstGeom prst="rect">
            <a:avLst/>
          </a:prstGeom>
        </p:spPr>
        <p:txBody>
          <a:bodyPr lIns="0" tIns="0" rIns="0" bIns="0" rtlCol="0" anchor="t">
            <a:spAutoFit/>
          </a:bodyPr>
          <a:lstStyle/>
          <a:p>
            <a:pPr>
              <a:lnSpc>
                <a:spcPts val="9900"/>
              </a:lnSpc>
            </a:pPr>
            <a:r>
              <a:rPr lang="en-US" sz="9000">
                <a:solidFill>
                  <a:srgbClr val="050217"/>
                </a:solidFill>
                <a:latin typeface="HK Grotesk Bold"/>
              </a:rPr>
              <a:t>Data Collection</a:t>
            </a:r>
          </a:p>
        </p:txBody>
      </p:sp>
      <p:sp>
        <p:nvSpPr>
          <p:cNvPr id="5" name="TextBox 5"/>
          <p:cNvSpPr txBox="1"/>
          <p:nvPr/>
        </p:nvSpPr>
        <p:spPr>
          <a:xfrm>
            <a:off x="16776724" y="657932"/>
            <a:ext cx="965153" cy="789161"/>
          </a:xfrm>
          <a:prstGeom prst="rect">
            <a:avLst/>
          </a:prstGeom>
        </p:spPr>
        <p:txBody>
          <a:bodyPr lIns="0" tIns="0" rIns="0" bIns="0" rtlCol="0" anchor="t">
            <a:spAutoFit/>
          </a:bodyPr>
          <a:lstStyle/>
          <a:p>
            <a:pPr>
              <a:lnSpc>
                <a:spcPts val="6160"/>
              </a:lnSpc>
            </a:pPr>
            <a:r>
              <a:rPr lang="en-US" sz="5600">
                <a:solidFill>
                  <a:srgbClr val="FFDE59">
                    <a:alpha val="85882"/>
                  </a:srgbClr>
                </a:solidFill>
                <a:latin typeface="HK Grotesk Bold Bold"/>
              </a:rPr>
              <a:t>04</a:t>
            </a:r>
          </a:p>
        </p:txBody>
      </p:sp>
      <p:grpSp>
        <p:nvGrpSpPr>
          <p:cNvPr id="6" name="Group 6"/>
          <p:cNvGrpSpPr/>
          <p:nvPr/>
        </p:nvGrpSpPr>
        <p:grpSpPr>
          <a:xfrm>
            <a:off x="13704796" y="9559775"/>
            <a:ext cx="4583204" cy="727225"/>
            <a:chOff x="0" y="0"/>
            <a:chExt cx="1671965" cy="265294"/>
          </a:xfrm>
        </p:grpSpPr>
        <p:sp>
          <p:nvSpPr>
            <p:cNvPr id="7" name="Freeform 7"/>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16360" y="8751290"/>
            <a:ext cx="2276371" cy="1014020"/>
          </a:xfrm>
          <a:prstGeom prst="rect">
            <a:avLst/>
          </a:prstGeom>
        </p:spPr>
      </p:pic>
      <p:grpSp>
        <p:nvGrpSpPr>
          <p:cNvPr id="9" name="Group 9"/>
          <p:cNvGrpSpPr/>
          <p:nvPr/>
        </p:nvGrpSpPr>
        <p:grpSpPr>
          <a:xfrm>
            <a:off x="0" y="0"/>
            <a:ext cx="7573033" cy="363612"/>
            <a:chOff x="0" y="0"/>
            <a:chExt cx="2762663" cy="265294"/>
          </a:xfrm>
        </p:grpSpPr>
        <p:sp>
          <p:nvSpPr>
            <p:cNvPr id="10" name="Freeform 10"/>
            <p:cNvSpPr/>
            <p:nvPr/>
          </p:nvSpPr>
          <p:spPr>
            <a:xfrm>
              <a:off x="0" y="0"/>
              <a:ext cx="2762663" cy="265294"/>
            </a:xfrm>
            <a:custGeom>
              <a:avLst/>
              <a:gdLst/>
              <a:ahLst/>
              <a:cxnLst/>
              <a:rect l="l" t="t" r="r" b="b"/>
              <a:pathLst>
                <a:path w="2762663" h="265294">
                  <a:moveTo>
                    <a:pt x="0" y="0"/>
                  </a:moveTo>
                  <a:lnTo>
                    <a:pt x="2762663" y="0"/>
                  </a:lnTo>
                  <a:lnTo>
                    <a:pt x="2762663" y="265294"/>
                  </a:lnTo>
                  <a:lnTo>
                    <a:pt x="0" y="265294"/>
                  </a:lnTo>
                  <a:close/>
                </a:path>
              </a:pathLst>
            </a:custGeom>
            <a:solidFill>
              <a:srgbClr val="FFDE59"/>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13506" cy="10287000"/>
            <a:chOff x="0" y="0"/>
            <a:chExt cx="1442933" cy="3752725"/>
          </a:xfrm>
        </p:grpSpPr>
        <p:sp>
          <p:nvSpPr>
            <p:cNvPr id="3" name="Freeform 3"/>
            <p:cNvSpPr/>
            <p:nvPr/>
          </p:nvSpPr>
          <p:spPr>
            <a:xfrm>
              <a:off x="0" y="0"/>
              <a:ext cx="1442933" cy="3752726"/>
            </a:xfrm>
            <a:custGeom>
              <a:avLst/>
              <a:gdLst/>
              <a:ahLst/>
              <a:cxnLst/>
              <a:rect l="l" t="t" r="r" b="b"/>
              <a:pathLst>
                <a:path w="1442933" h="3752726">
                  <a:moveTo>
                    <a:pt x="0" y="0"/>
                  </a:moveTo>
                  <a:lnTo>
                    <a:pt x="1442933" y="0"/>
                  </a:lnTo>
                  <a:lnTo>
                    <a:pt x="1442933" y="3752726"/>
                  </a:lnTo>
                  <a:lnTo>
                    <a:pt x="0" y="3752726"/>
                  </a:lnTo>
                  <a:close/>
                </a:path>
              </a:pathLst>
            </a:custGeom>
            <a:solidFill>
              <a:srgbClr val="FFDE59"/>
            </a:solidFill>
          </p:spPr>
        </p:sp>
      </p:grpSp>
      <p:grpSp>
        <p:nvGrpSpPr>
          <p:cNvPr id="4" name="Group 4"/>
          <p:cNvGrpSpPr/>
          <p:nvPr/>
        </p:nvGrpSpPr>
        <p:grpSpPr>
          <a:xfrm>
            <a:off x="1497538" y="3269767"/>
            <a:ext cx="1336591" cy="1555306"/>
            <a:chOff x="0" y="0"/>
            <a:chExt cx="1782121" cy="2073741"/>
          </a:xfrm>
        </p:grpSpPr>
        <p:grpSp>
          <p:nvGrpSpPr>
            <p:cNvPr id="5" name="Group 5"/>
            <p:cNvGrpSpPr/>
            <p:nvPr/>
          </p:nvGrpSpPr>
          <p:grpSpPr>
            <a:xfrm>
              <a:off x="0" y="0"/>
              <a:ext cx="1782121" cy="2073741"/>
              <a:chOff x="0" y="0"/>
              <a:chExt cx="698500" cy="812800"/>
            </a:xfrm>
          </p:grpSpPr>
          <p:sp>
            <p:nvSpPr>
              <p:cNvPr id="6" name="Freeform 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id="7" name="TextBox 7"/>
              <p:cNvSpPr txBox="1"/>
              <p:nvPr/>
            </p:nvSpPr>
            <p:spPr>
              <a:xfrm>
                <a:off x="0" y="73025"/>
                <a:ext cx="698500" cy="600075"/>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67165" y="194519"/>
              <a:ext cx="1447792" cy="1684703"/>
              <a:chOff x="0" y="0"/>
              <a:chExt cx="698500" cy="812800"/>
            </a:xfrm>
          </p:grpSpPr>
          <p:sp>
            <p:nvSpPr>
              <p:cNvPr id="9" name="Freeform 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50217"/>
              </a:solidFill>
            </p:spPr>
          </p:sp>
          <p:sp>
            <p:nvSpPr>
              <p:cNvPr id="10" name="TextBox 10"/>
              <p:cNvSpPr txBox="1"/>
              <p:nvPr/>
            </p:nvSpPr>
            <p:spPr>
              <a:xfrm>
                <a:off x="0" y="73025"/>
                <a:ext cx="698500" cy="600075"/>
              </a:xfrm>
              <a:prstGeom prst="rect">
                <a:avLst/>
              </a:prstGeom>
            </p:spPr>
            <p:txBody>
              <a:bodyPr lIns="50800" tIns="50800" rIns="50800" bIns="50800" rtlCol="0" anchor="ctr"/>
              <a:lstStyle/>
              <a:p>
                <a:pPr algn="ctr">
                  <a:lnSpc>
                    <a:spcPts val="3639"/>
                  </a:lnSpc>
                </a:pPr>
                <a:r>
                  <a:rPr lang="en-US" sz="2599">
                    <a:solidFill>
                      <a:srgbClr val="FFFFFF"/>
                    </a:solidFill>
                    <a:latin typeface="Poppins Bold"/>
                  </a:rPr>
                  <a:t>1</a:t>
                </a:r>
              </a:p>
            </p:txBody>
          </p:sp>
        </p:grpSp>
      </p:grpSp>
      <p:grpSp>
        <p:nvGrpSpPr>
          <p:cNvPr id="11" name="Group 11"/>
          <p:cNvGrpSpPr/>
          <p:nvPr/>
        </p:nvGrpSpPr>
        <p:grpSpPr>
          <a:xfrm>
            <a:off x="1497538" y="7502846"/>
            <a:ext cx="1336591" cy="1555306"/>
            <a:chOff x="0" y="0"/>
            <a:chExt cx="1782121" cy="2073741"/>
          </a:xfrm>
        </p:grpSpPr>
        <p:grpSp>
          <p:nvGrpSpPr>
            <p:cNvPr id="12" name="Group 12"/>
            <p:cNvGrpSpPr/>
            <p:nvPr/>
          </p:nvGrpSpPr>
          <p:grpSpPr>
            <a:xfrm>
              <a:off x="0" y="0"/>
              <a:ext cx="1782121" cy="2073741"/>
              <a:chOff x="0" y="0"/>
              <a:chExt cx="698500" cy="812800"/>
            </a:xfrm>
          </p:grpSpPr>
          <p:sp>
            <p:nvSpPr>
              <p:cNvPr id="13" name="Freeform 1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id="14" name="TextBox 14"/>
              <p:cNvSpPr txBox="1"/>
              <p:nvPr/>
            </p:nvSpPr>
            <p:spPr>
              <a:xfrm>
                <a:off x="0" y="73025"/>
                <a:ext cx="698500" cy="600075"/>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a:off x="167165" y="194519"/>
              <a:ext cx="1447792" cy="1684703"/>
              <a:chOff x="0" y="0"/>
              <a:chExt cx="698500" cy="812800"/>
            </a:xfrm>
          </p:grpSpPr>
          <p:sp>
            <p:nvSpPr>
              <p:cNvPr id="16" name="Freeform 1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50217"/>
              </a:solidFill>
            </p:spPr>
          </p:sp>
          <p:sp>
            <p:nvSpPr>
              <p:cNvPr id="17" name="TextBox 17"/>
              <p:cNvSpPr txBox="1"/>
              <p:nvPr/>
            </p:nvSpPr>
            <p:spPr>
              <a:xfrm>
                <a:off x="0" y="73025"/>
                <a:ext cx="698500" cy="600075"/>
              </a:xfrm>
              <a:prstGeom prst="rect">
                <a:avLst/>
              </a:prstGeom>
            </p:spPr>
            <p:txBody>
              <a:bodyPr lIns="50800" tIns="50800" rIns="50800" bIns="50800" rtlCol="0" anchor="ctr"/>
              <a:lstStyle/>
              <a:p>
                <a:pPr algn="ctr">
                  <a:lnSpc>
                    <a:spcPts val="3639"/>
                  </a:lnSpc>
                </a:pPr>
                <a:r>
                  <a:rPr lang="en-US" sz="2599">
                    <a:solidFill>
                      <a:srgbClr val="FFFFFF"/>
                    </a:solidFill>
                    <a:latin typeface="Poppins Bold"/>
                  </a:rPr>
                  <a:t>3</a:t>
                </a:r>
              </a:p>
            </p:txBody>
          </p:sp>
        </p:grpSp>
      </p:grpSp>
      <p:grpSp>
        <p:nvGrpSpPr>
          <p:cNvPr id="18" name="Group 18"/>
          <p:cNvGrpSpPr/>
          <p:nvPr/>
        </p:nvGrpSpPr>
        <p:grpSpPr>
          <a:xfrm>
            <a:off x="1497538" y="5385565"/>
            <a:ext cx="1336591" cy="1555306"/>
            <a:chOff x="0" y="0"/>
            <a:chExt cx="1782121" cy="2073741"/>
          </a:xfrm>
        </p:grpSpPr>
        <p:grpSp>
          <p:nvGrpSpPr>
            <p:cNvPr id="19" name="Group 19"/>
            <p:cNvGrpSpPr/>
            <p:nvPr/>
          </p:nvGrpSpPr>
          <p:grpSpPr>
            <a:xfrm>
              <a:off x="0" y="0"/>
              <a:ext cx="1782121" cy="2073741"/>
              <a:chOff x="0" y="0"/>
              <a:chExt cx="698500" cy="812800"/>
            </a:xfrm>
          </p:grpSpPr>
          <p:sp>
            <p:nvSpPr>
              <p:cNvPr id="20" name="Freeform 2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id="21" name="TextBox 21"/>
              <p:cNvSpPr txBox="1"/>
              <p:nvPr/>
            </p:nvSpPr>
            <p:spPr>
              <a:xfrm>
                <a:off x="0" y="73025"/>
                <a:ext cx="698500" cy="600075"/>
              </a:xfrm>
              <a:prstGeom prst="rect">
                <a:avLst/>
              </a:prstGeom>
            </p:spPr>
            <p:txBody>
              <a:bodyPr lIns="50800" tIns="50800" rIns="50800" bIns="50800" rtlCol="0" anchor="ctr"/>
              <a:lstStyle/>
              <a:p>
                <a:pPr algn="ctr">
                  <a:lnSpc>
                    <a:spcPts val="3639"/>
                  </a:lnSpc>
                </a:pPr>
                <a:endParaRPr/>
              </a:p>
            </p:txBody>
          </p:sp>
        </p:grpSp>
        <p:grpSp>
          <p:nvGrpSpPr>
            <p:cNvPr id="22" name="Group 22"/>
            <p:cNvGrpSpPr/>
            <p:nvPr/>
          </p:nvGrpSpPr>
          <p:grpSpPr>
            <a:xfrm>
              <a:off x="167165" y="194519"/>
              <a:ext cx="1447792" cy="1684703"/>
              <a:chOff x="0" y="0"/>
              <a:chExt cx="698500" cy="812800"/>
            </a:xfrm>
          </p:grpSpPr>
          <p:sp>
            <p:nvSpPr>
              <p:cNvPr id="23" name="Freeform 2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id="24" name="TextBox 24"/>
              <p:cNvSpPr txBox="1"/>
              <p:nvPr/>
            </p:nvSpPr>
            <p:spPr>
              <a:xfrm>
                <a:off x="0" y="73025"/>
                <a:ext cx="698500" cy="600075"/>
              </a:xfrm>
              <a:prstGeom prst="rect">
                <a:avLst/>
              </a:prstGeom>
            </p:spPr>
            <p:txBody>
              <a:bodyPr lIns="50800" tIns="50800" rIns="50800" bIns="50800" rtlCol="0" anchor="ctr"/>
              <a:lstStyle/>
              <a:p>
                <a:pPr algn="ctr">
                  <a:lnSpc>
                    <a:spcPts val="3639"/>
                  </a:lnSpc>
                </a:pPr>
                <a:r>
                  <a:rPr lang="en-US" sz="2599">
                    <a:solidFill>
                      <a:srgbClr val="FFFFFF"/>
                    </a:solidFill>
                    <a:latin typeface="Poppins Bold"/>
                  </a:rPr>
                  <a:t>2</a:t>
                </a:r>
              </a:p>
            </p:txBody>
          </p:sp>
        </p:grpSp>
      </p:grpSp>
      <p:grpSp>
        <p:nvGrpSpPr>
          <p:cNvPr id="25" name="Group 25"/>
          <p:cNvGrpSpPr/>
          <p:nvPr/>
        </p:nvGrpSpPr>
        <p:grpSpPr>
          <a:xfrm>
            <a:off x="16615270" y="9559775"/>
            <a:ext cx="1672730" cy="727225"/>
            <a:chOff x="0" y="0"/>
            <a:chExt cx="1671965" cy="265294"/>
          </a:xfrm>
        </p:grpSpPr>
        <p:sp>
          <p:nvSpPr>
            <p:cNvPr id="26" name="Freeform 26"/>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sp>
        <p:nvSpPr>
          <p:cNvPr id="27" name="TextBox 27"/>
          <p:cNvSpPr txBox="1"/>
          <p:nvPr/>
        </p:nvSpPr>
        <p:spPr>
          <a:xfrm>
            <a:off x="15677594" y="9490147"/>
            <a:ext cx="937675" cy="804545"/>
          </a:xfrm>
          <a:prstGeom prst="rect">
            <a:avLst/>
          </a:prstGeom>
        </p:spPr>
        <p:txBody>
          <a:bodyPr lIns="0" tIns="0" rIns="0" bIns="0" rtlCol="0" anchor="t">
            <a:spAutoFit/>
          </a:bodyPr>
          <a:lstStyle/>
          <a:p>
            <a:pPr algn="just">
              <a:lnSpc>
                <a:spcPts val="6160"/>
              </a:lnSpc>
            </a:pPr>
            <a:r>
              <a:rPr lang="en-US" sz="5600">
                <a:solidFill>
                  <a:srgbClr val="050217">
                    <a:alpha val="85882"/>
                  </a:srgbClr>
                </a:solidFill>
                <a:latin typeface="HK Grotesk Bold Bold"/>
              </a:rPr>
              <a:t>05</a:t>
            </a:r>
          </a:p>
        </p:txBody>
      </p:sp>
      <p:sp>
        <p:nvSpPr>
          <p:cNvPr id="28" name="TextBox 28"/>
          <p:cNvSpPr txBox="1"/>
          <p:nvPr/>
        </p:nvSpPr>
        <p:spPr>
          <a:xfrm>
            <a:off x="3448622" y="3685712"/>
            <a:ext cx="7752778" cy="583558"/>
          </a:xfrm>
          <a:prstGeom prst="rect">
            <a:avLst/>
          </a:prstGeom>
        </p:spPr>
        <p:txBody>
          <a:bodyPr wrap="square" lIns="0" tIns="0" rIns="0" bIns="0" rtlCol="0" anchor="t">
            <a:spAutoFit/>
          </a:bodyPr>
          <a:lstStyle/>
          <a:p>
            <a:pPr>
              <a:lnSpc>
                <a:spcPts val="4751"/>
              </a:lnSpc>
              <a:spcBef>
                <a:spcPct val="0"/>
              </a:spcBef>
            </a:pPr>
            <a:r>
              <a:rPr lang="en-US" sz="3394" dirty="0">
                <a:solidFill>
                  <a:srgbClr val="000000"/>
                </a:solidFill>
                <a:latin typeface="Poppins"/>
              </a:rPr>
              <a:t>Decoding HTML Characters</a:t>
            </a:r>
          </a:p>
        </p:txBody>
      </p:sp>
      <p:sp>
        <p:nvSpPr>
          <p:cNvPr id="29" name="TextBox 29"/>
          <p:cNvSpPr txBox="1"/>
          <p:nvPr/>
        </p:nvSpPr>
        <p:spPr>
          <a:xfrm>
            <a:off x="3448622" y="5801509"/>
            <a:ext cx="8667178" cy="583558"/>
          </a:xfrm>
          <a:prstGeom prst="rect">
            <a:avLst/>
          </a:prstGeom>
        </p:spPr>
        <p:txBody>
          <a:bodyPr wrap="square" lIns="0" tIns="0" rIns="0" bIns="0" rtlCol="0" anchor="t">
            <a:spAutoFit/>
          </a:bodyPr>
          <a:lstStyle/>
          <a:p>
            <a:pPr>
              <a:lnSpc>
                <a:spcPts val="4751"/>
              </a:lnSpc>
              <a:spcBef>
                <a:spcPct val="0"/>
              </a:spcBef>
            </a:pPr>
            <a:r>
              <a:rPr lang="en-US" sz="3394" dirty="0">
                <a:solidFill>
                  <a:srgbClr val="000000"/>
                </a:solidFill>
                <a:latin typeface="Poppins"/>
              </a:rPr>
              <a:t>Filtering Null/Unknown Values</a:t>
            </a:r>
          </a:p>
        </p:txBody>
      </p:sp>
      <p:sp>
        <p:nvSpPr>
          <p:cNvPr id="30" name="TextBox 30"/>
          <p:cNvSpPr txBox="1"/>
          <p:nvPr/>
        </p:nvSpPr>
        <p:spPr>
          <a:xfrm>
            <a:off x="3448622" y="7918790"/>
            <a:ext cx="7447978" cy="583558"/>
          </a:xfrm>
          <a:prstGeom prst="rect">
            <a:avLst/>
          </a:prstGeom>
        </p:spPr>
        <p:txBody>
          <a:bodyPr wrap="square" lIns="0" tIns="0" rIns="0" bIns="0" rtlCol="0" anchor="t">
            <a:spAutoFit/>
          </a:bodyPr>
          <a:lstStyle/>
          <a:p>
            <a:pPr>
              <a:lnSpc>
                <a:spcPts val="4751"/>
              </a:lnSpc>
              <a:spcBef>
                <a:spcPct val="0"/>
              </a:spcBef>
            </a:pPr>
            <a:r>
              <a:rPr lang="en-US" sz="3394" dirty="0">
                <a:solidFill>
                  <a:srgbClr val="000000"/>
                </a:solidFill>
                <a:latin typeface="Poppins"/>
              </a:rPr>
              <a:t>Checking Multi-Collinearity</a:t>
            </a:r>
          </a:p>
        </p:txBody>
      </p:sp>
      <p:sp>
        <p:nvSpPr>
          <p:cNvPr id="31" name="TextBox 31"/>
          <p:cNvSpPr txBox="1"/>
          <p:nvPr/>
        </p:nvSpPr>
        <p:spPr>
          <a:xfrm>
            <a:off x="1497538" y="1305049"/>
            <a:ext cx="10774871" cy="1295400"/>
          </a:xfrm>
          <a:prstGeom prst="rect">
            <a:avLst/>
          </a:prstGeom>
        </p:spPr>
        <p:txBody>
          <a:bodyPr lIns="0" tIns="0" rIns="0" bIns="0" rtlCol="0" anchor="t">
            <a:spAutoFit/>
          </a:bodyPr>
          <a:lstStyle/>
          <a:p>
            <a:pPr>
              <a:lnSpc>
                <a:spcPts val="9900"/>
              </a:lnSpc>
            </a:pPr>
            <a:r>
              <a:rPr lang="en-US" sz="9000">
                <a:solidFill>
                  <a:srgbClr val="050217"/>
                </a:solidFill>
                <a:latin typeface="HK Grotesk Bold"/>
              </a:rPr>
              <a:t>Data Preprocessing</a:t>
            </a:r>
          </a:p>
        </p:txBody>
      </p:sp>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011629" y="14680"/>
            <a:ext cx="2276371" cy="10140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04796" y="9559775"/>
            <a:ext cx="4583204" cy="727225"/>
            <a:chOff x="0" y="0"/>
            <a:chExt cx="1671965" cy="265294"/>
          </a:xfrm>
        </p:grpSpPr>
        <p:sp>
          <p:nvSpPr>
            <p:cNvPr id="3" name="Freeform 3"/>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6360" y="8751290"/>
            <a:ext cx="2276371" cy="1014020"/>
          </a:xfrm>
          <a:prstGeom prst="rect">
            <a:avLst/>
          </a:prstGeom>
        </p:spPr>
      </p:pic>
      <p:grpSp>
        <p:nvGrpSpPr>
          <p:cNvPr id="5" name="Group 5"/>
          <p:cNvGrpSpPr/>
          <p:nvPr/>
        </p:nvGrpSpPr>
        <p:grpSpPr>
          <a:xfrm>
            <a:off x="0" y="-46419"/>
            <a:ext cx="7573033" cy="410031"/>
            <a:chOff x="0" y="0"/>
            <a:chExt cx="2762663" cy="265294"/>
          </a:xfrm>
        </p:grpSpPr>
        <p:sp>
          <p:nvSpPr>
            <p:cNvPr id="6" name="Freeform 6"/>
            <p:cNvSpPr/>
            <p:nvPr/>
          </p:nvSpPr>
          <p:spPr>
            <a:xfrm>
              <a:off x="0" y="0"/>
              <a:ext cx="2762663" cy="265294"/>
            </a:xfrm>
            <a:custGeom>
              <a:avLst/>
              <a:gdLst/>
              <a:ahLst/>
              <a:cxnLst/>
              <a:rect l="l" t="t" r="r" b="b"/>
              <a:pathLst>
                <a:path w="2762663" h="265294">
                  <a:moveTo>
                    <a:pt x="0" y="0"/>
                  </a:moveTo>
                  <a:lnTo>
                    <a:pt x="2762663" y="0"/>
                  </a:lnTo>
                  <a:lnTo>
                    <a:pt x="2762663" y="265294"/>
                  </a:lnTo>
                  <a:lnTo>
                    <a:pt x="0" y="265294"/>
                  </a:lnTo>
                  <a:close/>
                </a:path>
              </a:pathLst>
            </a:custGeom>
            <a:solidFill>
              <a:srgbClr val="FFDE59"/>
            </a:solidFill>
          </p:spPr>
        </p:sp>
      </p:grpSp>
      <p:pic>
        <p:nvPicPr>
          <p:cNvPr id="7" name="Picture 7"/>
          <p:cNvPicPr>
            <a:picLocks noChangeAspect="1"/>
          </p:cNvPicPr>
          <p:nvPr/>
        </p:nvPicPr>
        <p:blipFill>
          <a:blip r:embed="rId4"/>
          <a:srcRect/>
          <a:stretch>
            <a:fillRect/>
          </a:stretch>
        </p:blipFill>
        <p:spPr>
          <a:xfrm>
            <a:off x="1028700" y="3503251"/>
            <a:ext cx="16230600" cy="4442059"/>
          </a:xfrm>
          <a:prstGeom prst="rect">
            <a:avLst/>
          </a:prstGeom>
        </p:spPr>
      </p:pic>
      <p:grpSp>
        <p:nvGrpSpPr>
          <p:cNvPr id="8" name="Group 8"/>
          <p:cNvGrpSpPr/>
          <p:nvPr/>
        </p:nvGrpSpPr>
        <p:grpSpPr>
          <a:xfrm>
            <a:off x="2496947" y="6053444"/>
            <a:ext cx="780861" cy="75265"/>
            <a:chOff x="0" y="0"/>
            <a:chExt cx="205659" cy="19823"/>
          </a:xfrm>
        </p:grpSpPr>
        <p:sp>
          <p:nvSpPr>
            <p:cNvPr id="9" name="Freeform 9"/>
            <p:cNvSpPr/>
            <p:nvPr/>
          </p:nvSpPr>
          <p:spPr>
            <a:xfrm>
              <a:off x="0" y="0"/>
              <a:ext cx="205659" cy="19823"/>
            </a:xfrm>
            <a:custGeom>
              <a:avLst/>
              <a:gdLst/>
              <a:ahLst/>
              <a:cxnLst/>
              <a:rect l="l" t="t" r="r" b="b"/>
              <a:pathLst>
                <a:path w="205659" h="19823">
                  <a:moveTo>
                    <a:pt x="9911" y="0"/>
                  </a:moveTo>
                  <a:lnTo>
                    <a:pt x="195747" y="0"/>
                  </a:lnTo>
                  <a:cubicBezTo>
                    <a:pt x="201221" y="0"/>
                    <a:pt x="205659" y="4438"/>
                    <a:pt x="205659" y="9911"/>
                  </a:cubicBezTo>
                  <a:lnTo>
                    <a:pt x="205659" y="9911"/>
                  </a:lnTo>
                  <a:cubicBezTo>
                    <a:pt x="205659" y="15385"/>
                    <a:pt x="201221" y="19823"/>
                    <a:pt x="195747" y="19823"/>
                  </a:cubicBezTo>
                  <a:lnTo>
                    <a:pt x="9911" y="19823"/>
                  </a:lnTo>
                  <a:cubicBezTo>
                    <a:pt x="4438" y="19823"/>
                    <a:pt x="0" y="15385"/>
                    <a:pt x="0" y="9911"/>
                  </a:cubicBezTo>
                  <a:lnTo>
                    <a:pt x="0" y="9911"/>
                  </a:lnTo>
                  <a:cubicBezTo>
                    <a:pt x="0" y="4438"/>
                    <a:pt x="4438" y="0"/>
                    <a:pt x="9911" y="0"/>
                  </a:cubicBezTo>
                  <a:close/>
                </a:path>
              </a:pathLst>
            </a:custGeom>
            <a:solidFill>
              <a:srgbClr val="FFDE59"/>
            </a:solidFill>
          </p:spPr>
        </p:sp>
        <p:sp>
          <p:nvSpPr>
            <p:cNvPr id="10" name="TextBox 10"/>
            <p:cNvSpPr txBox="1"/>
            <p:nvPr/>
          </p:nvSpPr>
          <p:spPr>
            <a:xfrm>
              <a:off x="0" y="-66675"/>
              <a:ext cx="812800" cy="879475"/>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a:off x="10762511" y="6015811"/>
            <a:ext cx="357951" cy="75265"/>
            <a:chOff x="0" y="0"/>
            <a:chExt cx="94275" cy="19823"/>
          </a:xfrm>
        </p:grpSpPr>
        <p:sp>
          <p:nvSpPr>
            <p:cNvPr id="12" name="Freeform 12"/>
            <p:cNvSpPr/>
            <p:nvPr/>
          </p:nvSpPr>
          <p:spPr>
            <a:xfrm>
              <a:off x="0" y="0"/>
              <a:ext cx="94275" cy="19823"/>
            </a:xfrm>
            <a:custGeom>
              <a:avLst/>
              <a:gdLst/>
              <a:ahLst/>
              <a:cxnLst/>
              <a:rect l="l" t="t" r="r" b="b"/>
              <a:pathLst>
                <a:path w="94275" h="19823">
                  <a:moveTo>
                    <a:pt x="9911" y="0"/>
                  </a:moveTo>
                  <a:lnTo>
                    <a:pt x="84364" y="0"/>
                  </a:lnTo>
                  <a:cubicBezTo>
                    <a:pt x="89838" y="0"/>
                    <a:pt x="94275" y="4438"/>
                    <a:pt x="94275" y="9911"/>
                  </a:cubicBezTo>
                  <a:lnTo>
                    <a:pt x="94275" y="9911"/>
                  </a:lnTo>
                  <a:cubicBezTo>
                    <a:pt x="94275" y="15385"/>
                    <a:pt x="89838" y="19823"/>
                    <a:pt x="84364" y="19823"/>
                  </a:cubicBezTo>
                  <a:lnTo>
                    <a:pt x="9911" y="19823"/>
                  </a:lnTo>
                  <a:cubicBezTo>
                    <a:pt x="4438" y="19823"/>
                    <a:pt x="0" y="15385"/>
                    <a:pt x="0" y="9911"/>
                  </a:cubicBezTo>
                  <a:lnTo>
                    <a:pt x="0" y="9911"/>
                  </a:lnTo>
                  <a:cubicBezTo>
                    <a:pt x="0" y="4438"/>
                    <a:pt x="4438" y="0"/>
                    <a:pt x="9911" y="0"/>
                  </a:cubicBezTo>
                  <a:close/>
                </a:path>
              </a:pathLst>
            </a:custGeom>
            <a:solidFill>
              <a:srgbClr val="FFDE59"/>
            </a:solidFill>
          </p:spPr>
        </p:sp>
        <p:sp>
          <p:nvSpPr>
            <p:cNvPr id="13" name="TextBox 13"/>
            <p:cNvSpPr txBox="1"/>
            <p:nvPr/>
          </p:nvSpPr>
          <p:spPr>
            <a:xfrm>
              <a:off x="0" y="-66675"/>
              <a:ext cx="812800" cy="879475"/>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2496947" y="7409943"/>
            <a:ext cx="780861" cy="75265"/>
            <a:chOff x="0" y="0"/>
            <a:chExt cx="205659" cy="19823"/>
          </a:xfrm>
        </p:grpSpPr>
        <p:sp>
          <p:nvSpPr>
            <p:cNvPr id="15" name="Freeform 15"/>
            <p:cNvSpPr/>
            <p:nvPr/>
          </p:nvSpPr>
          <p:spPr>
            <a:xfrm>
              <a:off x="0" y="0"/>
              <a:ext cx="205659" cy="19823"/>
            </a:xfrm>
            <a:custGeom>
              <a:avLst/>
              <a:gdLst/>
              <a:ahLst/>
              <a:cxnLst/>
              <a:rect l="l" t="t" r="r" b="b"/>
              <a:pathLst>
                <a:path w="205659" h="19823">
                  <a:moveTo>
                    <a:pt x="9911" y="0"/>
                  </a:moveTo>
                  <a:lnTo>
                    <a:pt x="195747" y="0"/>
                  </a:lnTo>
                  <a:cubicBezTo>
                    <a:pt x="201221" y="0"/>
                    <a:pt x="205659" y="4438"/>
                    <a:pt x="205659" y="9911"/>
                  </a:cubicBezTo>
                  <a:lnTo>
                    <a:pt x="205659" y="9911"/>
                  </a:lnTo>
                  <a:cubicBezTo>
                    <a:pt x="205659" y="15385"/>
                    <a:pt x="201221" y="19823"/>
                    <a:pt x="195747" y="19823"/>
                  </a:cubicBezTo>
                  <a:lnTo>
                    <a:pt x="9911" y="19823"/>
                  </a:lnTo>
                  <a:cubicBezTo>
                    <a:pt x="4438" y="19823"/>
                    <a:pt x="0" y="15385"/>
                    <a:pt x="0" y="9911"/>
                  </a:cubicBezTo>
                  <a:lnTo>
                    <a:pt x="0" y="9911"/>
                  </a:lnTo>
                  <a:cubicBezTo>
                    <a:pt x="0" y="4438"/>
                    <a:pt x="4438" y="0"/>
                    <a:pt x="9911" y="0"/>
                  </a:cubicBezTo>
                  <a:close/>
                </a:path>
              </a:pathLst>
            </a:custGeom>
            <a:solidFill>
              <a:srgbClr val="FFDE59"/>
            </a:solidFill>
          </p:spPr>
        </p:sp>
        <p:sp>
          <p:nvSpPr>
            <p:cNvPr id="16" name="TextBox 16"/>
            <p:cNvSpPr txBox="1"/>
            <p:nvPr/>
          </p:nvSpPr>
          <p:spPr>
            <a:xfrm>
              <a:off x="0" y="-66675"/>
              <a:ext cx="812800" cy="879475"/>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0762511" y="7409943"/>
            <a:ext cx="460821" cy="75265"/>
            <a:chOff x="0" y="0"/>
            <a:chExt cx="121369" cy="19823"/>
          </a:xfrm>
        </p:grpSpPr>
        <p:sp>
          <p:nvSpPr>
            <p:cNvPr id="18" name="Freeform 18"/>
            <p:cNvSpPr/>
            <p:nvPr/>
          </p:nvSpPr>
          <p:spPr>
            <a:xfrm>
              <a:off x="0" y="0"/>
              <a:ext cx="121369" cy="19823"/>
            </a:xfrm>
            <a:custGeom>
              <a:avLst/>
              <a:gdLst/>
              <a:ahLst/>
              <a:cxnLst/>
              <a:rect l="l" t="t" r="r" b="b"/>
              <a:pathLst>
                <a:path w="121369" h="19823">
                  <a:moveTo>
                    <a:pt x="9911" y="0"/>
                  </a:moveTo>
                  <a:lnTo>
                    <a:pt x="111457" y="0"/>
                  </a:lnTo>
                  <a:cubicBezTo>
                    <a:pt x="114086" y="0"/>
                    <a:pt x="116607" y="1044"/>
                    <a:pt x="118466" y="2903"/>
                  </a:cubicBezTo>
                  <a:cubicBezTo>
                    <a:pt x="120324" y="4762"/>
                    <a:pt x="121369" y="7283"/>
                    <a:pt x="121369" y="9911"/>
                  </a:cubicBezTo>
                  <a:lnTo>
                    <a:pt x="121369" y="9911"/>
                  </a:lnTo>
                  <a:cubicBezTo>
                    <a:pt x="121369" y="15385"/>
                    <a:pt x="116931" y="19823"/>
                    <a:pt x="111457" y="19823"/>
                  </a:cubicBezTo>
                  <a:lnTo>
                    <a:pt x="9911" y="19823"/>
                  </a:lnTo>
                  <a:cubicBezTo>
                    <a:pt x="4438" y="19823"/>
                    <a:pt x="0" y="15385"/>
                    <a:pt x="0" y="9911"/>
                  </a:cubicBezTo>
                  <a:lnTo>
                    <a:pt x="0" y="9911"/>
                  </a:lnTo>
                  <a:cubicBezTo>
                    <a:pt x="0" y="4438"/>
                    <a:pt x="4438" y="0"/>
                    <a:pt x="9911" y="0"/>
                  </a:cubicBezTo>
                  <a:close/>
                </a:path>
              </a:pathLst>
            </a:custGeom>
            <a:solidFill>
              <a:srgbClr val="FFDE59"/>
            </a:solidFill>
          </p:spPr>
        </p:sp>
        <p:sp>
          <p:nvSpPr>
            <p:cNvPr id="19" name="TextBox 19"/>
            <p:cNvSpPr txBox="1"/>
            <p:nvPr/>
          </p:nvSpPr>
          <p:spPr>
            <a:xfrm>
              <a:off x="0" y="-66675"/>
              <a:ext cx="812800" cy="879475"/>
            </a:xfrm>
            <a:prstGeom prst="rect">
              <a:avLst/>
            </a:prstGeom>
          </p:spPr>
          <p:txBody>
            <a:bodyPr lIns="50800" tIns="50800" rIns="50800" bIns="50800" rtlCol="0" anchor="ctr"/>
            <a:lstStyle/>
            <a:p>
              <a:pPr algn="ctr">
                <a:lnSpc>
                  <a:spcPts val="3639"/>
                </a:lnSpc>
              </a:pPr>
              <a:endParaRPr/>
            </a:p>
          </p:txBody>
        </p:sp>
      </p:grpSp>
      <p:sp>
        <p:nvSpPr>
          <p:cNvPr id="20" name="TextBox 20"/>
          <p:cNvSpPr txBox="1"/>
          <p:nvPr/>
        </p:nvSpPr>
        <p:spPr>
          <a:xfrm>
            <a:off x="1028700" y="1219663"/>
            <a:ext cx="14262421" cy="1295400"/>
          </a:xfrm>
          <a:prstGeom prst="rect">
            <a:avLst/>
          </a:prstGeom>
        </p:spPr>
        <p:txBody>
          <a:bodyPr lIns="0" tIns="0" rIns="0" bIns="0" rtlCol="0" anchor="t">
            <a:spAutoFit/>
          </a:bodyPr>
          <a:lstStyle/>
          <a:p>
            <a:pPr>
              <a:lnSpc>
                <a:spcPts val="9900"/>
              </a:lnSpc>
            </a:pPr>
            <a:r>
              <a:rPr lang="en-US" sz="9000">
                <a:solidFill>
                  <a:srgbClr val="050217"/>
                </a:solidFill>
                <a:latin typeface="HK Grotesk Bold"/>
              </a:rPr>
              <a:t>Decoding HTML Characters</a:t>
            </a:r>
          </a:p>
        </p:txBody>
      </p:sp>
      <p:sp>
        <p:nvSpPr>
          <p:cNvPr id="22" name="TextBox 22"/>
          <p:cNvSpPr txBox="1"/>
          <p:nvPr/>
        </p:nvSpPr>
        <p:spPr>
          <a:xfrm>
            <a:off x="16776724" y="657932"/>
            <a:ext cx="965153" cy="789161"/>
          </a:xfrm>
          <a:prstGeom prst="rect">
            <a:avLst/>
          </a:prstGeom>
        </p:spPr>
        <p:txBody>
          <a:bodyPr lIns="0" tIns="0" rIns="0" bIns="0" rtlCol="0" anchor="t">
            <a:spAutoFit/>
          </a:bodyPr>
          <a:lstStyle/>
          <a:p>
            <a:pPr>
              <a:lnSpc>
                <a:spcPts val="6160"/>
              </a:lnSpc>
            </a:pPr>
            <a:r>
              <a:rPr lang="en-US" sz="5600">
                <a:solidFill>
                  <a:srgbClr val="FFDE59">
                    <a:alpha val="85882"/>
                  </a:srgbClr>
                </a:solidFill>
                <a:latin typeface="HK Grotesk Bold Bold"/>
              </a:rPr>
              <a:t>06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04796" y="9559775"/>
            <a:ext cx="4583204" cy="727225"/>
            <a:chOff x="0" y="0"/>
            <a:chExt cx="1671965" cy="265294"/>
          </a:xfrm>
        </p:grpSpPr>
        <p:sp>
          <p:nvSpPr>
            <p:cNvPr id="3" name="Freeform 3"/>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6360" y="8751290"/>
            <a:ext cx="2276371" cy="1014020"/>
          </a:xfrm>
          <a:prstGeom prst="rect">
            <a:avLst/>
          </a:prstGeom>
        </p:spPr>
      </p:pic>
      <p:grpSp>
        <p:nvGrpSpPr>
          <p:cNvPr id="5" name="Group 5"/>
          <p:cNvGrpSpPr/>
          <p:nvPr/>
        </p:nvGrpSpPr>
        <p:grpSpPr>
          <a:xfrm>
            <a:off x="0" y="0"/>
            <a:ext cx="7573033" cy="363612"/>
            <a:chOff x="0" y="0"/>
            <a:chExt cx="2762663" cy="265294"/>
          </a:xfrm>
        </p:grpSpPr>
        <p:sp>
          <p:nvSpPr>
            <p:cNvPr id="6" name="Freeform 6"/>
            <p:cNvSpPr/>
            <p:nvPr/>
          </p:nvSpPr>
          <p:spPr>
            <a:xfrm>
              <a:off x="0" y="0"/>
              <a:ext cx="2762663" cy="265294"/>
            </a:xfrm>
            <a:custGeom>
              <a:avLst/>
              <a:gdLst/>
              <a:ahLst/>
              <a:cxnLst/>
              <a:rect l="l" t="t" r="r" b="b"/>
              <a:pathLst>
                <a:path w="2762663" h="265294">
                  <a:moveTo>
                    <a:pt x="0" y="0"/>
                  </a:moveTo>
                  <a:lnTo>
                    <a:pt x="2762663" y="0"/>
                  </a:lnTo>
                  <a:lnTo>
                    <a:pt x="2762663" y="265294"/>
                  </a:lnTo>
                  <a:lnTo>
                    <a:pt x="0" y="265294"/>
                  </a:lnTo>
                  <a:close/>
                </a:path>
              </a:pathLst>
            </a:custGeom>
            <a:solidFill>
              <a:srgbClr val="FFDE59"/>
            </a:solidFill>
          </p:spPr>
        </p:sp>
      </p:grpSp>
      <p:pic>
        <p:nvPicPr>
          <p:cNvPr id="7" name="Picture 7"/>
          <p:cNvPicPr>
            <a:picLocks noChangeAspect="1"/>
          </p:cNvPicPr>
          <p:nvPr/>
        </p:nvPicPr>
        <p:blipFill>
          <a:blip r:embed="rId4"/>
          <a:srcRect/>
          <a:stretch>
            <a:fillRect/>
          </a:stretch>
        </p:blipFill>
        <p:spPr>
          <a:xfrm>
            <a:off x="1143000" y="3619500"/>
            <a:ext cx="3180990" cy="3613358"/>
          </a:xfrm>
          <a:prstGeom prst="rect">
            <a:avLst/>
          </a:prstGeom>
        </p:spPr>
      </p:pic>
      <p:pic>
        <p:nvPicPr>
          <p:cNvPr id="8" name="Picture 8"/>
          <p:cNvPicPr>
            <a:picLocks noChangeAspect="1"/>
          </p:cNvPicPr>
          <p:nvPr/>
        </p:nvPicPr>
        <p:blipFill>
          <a:blip r:embed="rId5"/>
          <a:srcRect/>
          <a:stretch>
            <a:fillRect/>
          </a:stretch>
        </p:blipFill>
        <p:spPr>
          <a:xfrm>
            <a:off x="4401562" y="3619500"/>
            <a:ext cx="2968651" cy="3613358"/>
          </a:xfrm>
          <a:prstGeom prst="rect">
            <a:avLst/>
          </a:prstGeom>
        </p:spPr>
      </p:pic>
      <p:sp>
        <p:nvSpPr>
          <p:cNvPr id="9" name="TextBox 9"/>
          <p:cNvSpPr txBox="1"/>
          <p:nvPr/>
        </p:nvSpPr>
        <p:spPr>
          <a:xfrm>
            <a:off x="1028700" y="1104900"/>
            <a:ext cx="15748024" cy="1295400"/>
          </a:xfrm>
          <a:prstGeom prst="rect">
            <a:avLst/>
          </a:prstGeom>
        </p:spPr>
        <p:txBody>
          <a:bodyPr lIns="0" tIns="0" rIns="0" bIns="0" rtlCol="0" anchor="t">
            <a:spAutoFit/>
          </a:bodyPr>
          <a:lstStyle/>
          <a:p>
            <a:pPr>
              <a:lnSpc>
                <a:spcPts val="9900"/>
              </a:lnSpc>
            </a:pPr>
            <a:r>
              <a:rPr lang="en-US" sz="9000">
                <a:solidFill>
                  <a:srgbClr val="050217"/>
                </a:solidFill>
                <a:latin typeface="HK Grotesk Bold"/>
              </a:rPr>
              <a:t>Filtering Null/Unknown Values</a:t>
            </a:r>
          </a:p>
        </p:txBody>
      </p:sp>
      <p:sp>
        <p:nvSpPr>
          <p:cNvPr id="11" name="TextBox 11"/>
          <p:cNvSpPr txBox="1"/>
          <p:nvPr/>
        </p:nvSpPr>
        <p:spPr>
          <a:xfrm>
            <a:off x="16776724" y="657932"/>
            <a:ext cx="965153" cy="789161"/>
          </a:xfrm>
          <a:prstGeom prst="rect">
            <a:avLst/>
          </a:prstGeom>
        </p:spPr>
        <p:txBody>
          <a:bodyPr lIns="0" tIns="0" rIns="0" bIns="0" rtlCol="0" anchor="t">
            <a:spAutoFit/>
          </a:bodyPr>
          <a:lstStyle/>
          <a:p>
            <a:pPr>
              <a:lnSpc>
                <a:spcPts val="6160"/>
              </a:lnSpc>
            </a:pPr>
            <a:r>
              <a:rPr lang="en-US" sz="5600">
                <a:solidFill>
                  <a:srgbClr val="FFDE59">
                    <a:alpha val="85882"/>
                  </a:srgbClr>
                </a:solidFill>
                <a:latin typeface="HK Grotesk Bold Bold"/>
              </a:rPr>
              <a:t>07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04796" y="9559775"/>
            <a:ext cx="4583204" cy="727225"/>
            <a:chOff x="0" y="0"/>
            <a:chExt cx="1671965" cy="265294"/>
          </a:xfrm>
        </p:grpSpPr>
        <p:sp>
          <p:nvSpPr>
            <p:cNvPr id="3" name="Freeform 3"/>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6360" y="8751290"/>
            <a:ext cx="2276371" cy="1014020"/>
          </a:xfrm>
          <a:prstGeom prst="rect">
            <a:avLst/>
          </a:prstGeom>
        </p:spPr>
      </p:pic>
      <p:grpSp>
        <p:nvGrpSpPr>
          <p:cNvPr id="5" name="Group 5"/>
          <p:cNvGrpSpPr/>
          <p:nvPr/>
        </p:nvGrpSpPr>
        <p:grpSpPr>
          <a:xfrm>
            <a:off x="0" y="-46419"/>
            <a:ext cx="7573033" cy="410031"/>
            <a:chOff x="0" y="0"/>
            <a:chExt cx="2762663" cy="265294"/>
          </a:xfrm>
        </p:grpSpPr>
        <p:sp>
          <p:nvSpPr>
            <p:cNvPr id="6" name="Freeform 6"/>
            <p:cNvSpPr/>
            <p:nvPr/>
          </p:nvSpPr>
          <p:spPr>
            <a:xfrm>
              <a:off x="0" y="0"/>
              <a:ext cx="2762663" cy="265294"/>
            </a:xfrm>
            <a:custGeom>
              <a:avLst/>
              <a:gdLst/>
              <a:ahLst/>
              <a:cxnLst/>
              <a:rect l="l" t="t" r="r" b="b"/>
              <a:pathLst>
                <a:path w="2762663" h="265294">
                  <a:moveTo>
                    <a:pt x="0" y="0"/>
                  </a:moveTo>
                  <a:lnTo>
                    <a:pt x="2762663" y="0"/>
                  </a:lnTo>
                  <a:lnTo>
                    <a:pt x="2762663" y="265294"/>
                  </a:lnTo>
                  <a:lnTo>
                    <a:pt x="0" y="265294"/>
                  </a:lnTo>
                  <a:close/>
                </a:path>
              </a:pathLst>
            </a:custGeom>
            <a:solidFill>
              <a:srgbClr val="FFDE59"/>
            </a:solidFill>
          </p:spPr>
        </p:sp>
      </p:grpSp>
      <p:grpSp>
        <p:nvGrpSpPr>
          <p:cNvPr id="7" name="Group 7"/>
          <p:cNvGrpSpPr/>
          <p:nvPr/>
        </p:nvGrpSpPr>
        <p:grpSpPr>
          <a:xfrm>
            <a:off x="2496947" y="9183035"/>
            <a:ext cx="780861" cy="75265"/>
            <a:chOff x="0" y="0"/>
            <a:chExt cx="205659" cy="19823"/>
          </a:xfrm>
        </p:grpSpPr>
        <p:sp>
          <p:nvSpPr>
            <p:cNvPr id="8" name="Freeform 8"/>
            <p:cNvSpPr/>
            <p:nvPr/>
          </p:nvSpPr>
          <p:spPr>
            <a:xfrm>
              <a:off x="0" y="0"/>
              <a:ext cx="205659" cy="19823"/>
            </a:xfrm>
            <a:custGeom>
              <a:avLst/>
              <a:gdLst/>
              <a:ahLst/>
              <a:cxnLst/>
              <a:rect l="l" t="t" r="r" b="b"/>
              <a:pathLst>
                <a:path w="205659" h="19823">
                  <a:moveTo>
                    <a:pt x="9911" y="0"/>
                  </a:moveTo>
                  <a:lnTo>
                    <a:pt x="195747" y="0"/>
                  </a:lnTo>
                  <a:cubicBezTo>
                    <a:pt x="201221" y="0"/>
                    <a:pt x="205659" y="4438"/>
                    <a:pt x="205659" y="9911"/>
                  </a:cubicBezTo>
                  <a:lnTo>
                    <a:pt x="205659" y="9911"/>
                  </a:lnTo>
                  <a:cubicBezTo>
                    <a:pt x="205659" y="15385"/>
                    <a:pt x="201221" y="19823"/>
                    <a:pt x="195747" y="19823"/>
                  </a:cubicBezTo>
                  <a:lnTo>
                    <a:pt x="9911" y="19823"/>
                  </a:lnTo>
                  <a:cubicBezTo>
                    <a:pt x="4438" y="19823"/>
                    <a:pt x="0" y="15385"/>
                    <a:pt x="0" y="9911"/>
                  </a:cubicBezTo>
                  <a:lnTo>
                    <a:pt x="0" y="9911"/>
                  </a:lnTo>
                  <a:cubicBezTo>
                    <a:pt x="0" y="4438"/>
                    <a:pt x="4438" y="0"/>
                    <a:pt x="9911" y="0"/>
                  </a:cubicBezTo>
                  <a:close/>
                </a:path>
              </a:pathLst>
            </a:custGeom>
            <a:solidFill>
              <a:srgbClr val="FFDE59"/>
            </a:solidFill>
          </p:spPr>
        </p:sp>
        <p:sp>
          <p:nvSpPr>
            <p:cNvPr id="9" name="TextBox 9"/>
            <p:cNvSpPr txBox="1"/>
            <p:nvPr/>
          </p:nvSpPr>
          <p:spPr>
            <a:xfrm>
              <a:off x="0" y="-66675"/>
              <a:ext cx="812800" cy="879475"/>
            </a:xfrm>
            <a:prstGeom prst="rect">
              <a:avLst/>
            </a:prstGeom>
          </p:spPr>
          <p:txBody>
            <a:bodyPr lIns="50800" tIns="50800" rIns="50800" bIns="50800" rtlCol="0" anchor="ctr"/>
            <a:lstStyle/>
            <a:p>
              <a:pPr algn="ctr">
                <a:lnSpc>
                  <a:spcPts val="3639"/>
                </a:lnSpc>
              </a:pPr>
              <a:endParaRPr/>
            </a:p>
          </p:txBody>
        </p:sp>
      </p:grpSp>
      <p:grpSp>
        <p:nvGrpSpPr>
          <p:cNvPr id="10" name="Group 10"/>
          <p:cNvGrpSpPr/>
          <p:nvPr/>
        </p:nvGrpSpPr>
        <p:grpSpPr>
          <a:xfrm>
            <a:off x="2496947" y="7409943"/>
            <a:ext cx="780861" cy="75265"/>
            <a:chOff x="0" y="0"/>
            <a:chExt cx="205659" cy="19823"/>
          </a:xfrm>
        </p:grpSpPr>
        <p:sp>
          <p:nvSpPr>
            <p:cNvPr id="11" name="Freeform 11"/>
            <p:cNvSpPr/>
            <p:nvPr/>
          </p:nvSpPr>
          <p:spPr>
            <a:xfrm>
              <a:off x="0" y="0"/>
              <a:ext cx="205659" cy="19823"/>
            </a:xfrm>
            <a:custGeom>
              <a:avLst/>
              <a:gdLst/>
              <a:ahLst/>
              <a:cxnLst/>
              <a:rect l="l" t="t" r="r" b="b"/>
              <a:pathLst>
                <a:path w="205659" h="19823">
                  <a:moveTo>
                    <a:pt x="9911" y="0"/>
                  </a:moveTo>
                  <a:lnTo>
                    <a:pt x="195747" y="0"/>
                  </a:lnTo>
                  <a:cubicBezTo>
                    <a:pt x="201221" y="0"/>
                    <a:pt x="205659" y="4438"/>
                    <a:pt x="205659" y="9911"/>
                  </a:cubicBezTo>
                  <a:lnTo>
                    <a:pt x="205659" y="9911"/>
                  </a:lnTo>
                  <a:cubicBezTo>
                    <a:pt x="205659" y="15385"/>
                    <a:pt x="201221" y="19823"/>
                    <a:pt x="195747" y="19823"/>
                  </a:cubicBezTo>
                  <a:lnTo>
                    <a:pt x="9911" y="19823"/>
                  </a:lnTo>
                  <a:cubicBezTo>
                    <a:pt x="4438" y="19823"/>
                    <a:pt x="0" y="15385"/>
                    <a:pt x="0" y="9911"/>
                  </a:cubicBezTo>
                  <a:lnTo>
                    <a:pt x="0" y="9911"/>
                  </a:lnTo>
                  <a:cubicBezTo>
                    <a:pt x="0" y="4438"/>
                    <a:pt x="4438" y="0"/>
                    <a:pt x="9911" y="0"/>
                  </a:cubicBezTo>
                  <a:close/>
                </a:path>
              </a:pathLst>
            </a:custGeom>
            <a:solidFill>
              <a:srgbClr val="FFDE59"/>
            </a:solidFill>
          </p:spPr>
        </p:sp>
        <p:sp>
          <p:nvSpPr>
            <p:cNvPr id="12" name="TextBox 12"/>
            <p:cNvSpPr txBox="1"/>
            <p:nvPr/>
          </p:nvSpPr>
          <p:spPr>
            <a:xfrm>
              <a:off x="0" y="-66675"/>
              <a:ext cx="812800" cy="879475"/>
            </a:xfrm>
            <a:prstGeom prst="rect">
              <a:avLst/>
            </a:prstGeom>
          </p:spPr>
          <p:txBody>
            <a:bodyPr lIns="50800" tIns="50800" rIns="50800" bIns="50800" rtlCol="0" anchor="ctr"/>
            <a:lstStyle/>
            <a:p>
              <a:pPr algn="ctr">
                <a:lnSpc>
                  <a:spcPts val="3639"/>
                </a:lnSpc>
              </a:pPr>
              <a:endParaRPr/>
            </a:p>
          </p:txBody>
        </p:sp>
      </p:grpSp>
      <p:pic>
        <p:nvPicPr>
          <p:cNvPr id="13" name="Picture 13"/>
          <p:cNvPicPr>
            <a:picLocks noChangeAspect="1"/>
          </p:cNvPicPr>
          <p:nvPr/>
        </p:nvPicPr>
        <p:blipFill>
          <a:blip r:embed="rId4"/>
          <a:srcRect/>
          <a:stretch>
            <a:fillRect/>
          </a:stretch>
        </p:blipFill>
        <p:spPr>
          <a:xfrm>
            <a:off x="3419805" y="3429366"/>
            <a:ext cx="6224115" cy="3908659"/>
          </a:xfrm>
          <a:prstGeom prst="rect">
            <a:avLst/>
          </a:prstGeom>
        </p:spPr>
      </p:pic>
      <p:sp>
        <p:nvSpPr>
          <p:cNvPr id="14" name="TextBox 14"/>
          <p:cNvSpPr txBox="1"/>
          <p:nvPr/>
        </p:nvSpPr>
        <p:spPr>
          <a:xfrm>
            <a:off x="1028700" y="1219663"/>
            <a:ext cx="14262421" cy="1295400"/>
          </a:xfrm>
          <a:prstGeom prst="rect">
            <a:avLst/>
          </a:prstGeom>
        </p:spPr>
        <p:txBody>
          <a:bodyPr lIns="0" tIns="0" rIns="0" bIns="0" rtlCol="0" anchor="t">
            <a:spAutoFit/>
          </a:bodyPr>
          <a:lstStyle/>
          <a:p>
            <a:pPr>
              <a:lnSpc>
                <a:spcPts val="9900"/>
              </a:lnSpc>
            </a:pPr>
            <a:r>
              <a:rPr lang="en-US" sz="9000">
                <a:solidFill>
                  <a:srgbClr val="050217"/>
                </a:solidFill>
                <a:latin typeface="HK Grotesk Bold"/>
              </a:rPr>
              <a:t>Checking Multi-Collinearity</a:t>
            </a:r>
          </a:p>
        </p:txBody>
      </p:sp>
      <p:sp>
        <p:nvSpPr>
          <p:cNvPr id="16" name="TextBox 16"/>
          <p:cNvSpPr txBox="1"/>
          <p:nvPr/>
        </p:nvSpPr>
        <p:spPr>
          <a:xfrm>
            <a:off x="16776724" y="657932"/>
            <a:ext cx="965153" cy="789161"/>
          </a:xfrm>
          <a:prstGeom prst="rect">
            <a:avLst/>
          </a:prstGeom>
        </p:spPr>
        <p:txBody>
          <a:bodyPr lIns="0" tIns="0" rIns="0" bIns="0" rtlCol="0" anchor="t">
            <a:spAutoFit/>
          </a:bodyPr>
          <a:lstStyle/>
          <a:p>
            <a:pPr>
              <a:lnSpc>
                <a:spcPts val="6160"/>
              </a:lnSpc>
            </a:pPr>
            <a:r>
              <a:rPr lang="en-US" sz="5600">
                <a:solidFill>
                  <a:srgbClr val="FFDE59">
                    <a:alpha val="85882"/>
                  </a:srgbClr>
                </a:solidFill>
                <a:latin typeface="HK Grotesk Bold Bold"/>
              </a:rPr>
              <a:t>08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13506" cy="10287000"/>
            <a:chOff x="0" y="0"/>
            <a:chExt cx="1442933" cy="3752725"/>
          </a:xfrm>
        </p:grpSpPr>
        <p:sp>
          <p:nvSpPr>
            <p:cNvPr id="3" name="Freeform 3"/>
            <p:cNvSpPr/>
            <p:nvPr/>
          </p:nvSpPr>
          <p:spPr>
            <a:xfrm>
              <a:off x="0" y="0"/>
              <a:ext cx="1442933" cy="3752726"/>
            </a:xfrm>
            <a:custGeom>
              <a:avLst/>
              <a:gdLst/>
              <a:ahLst/>
              <a:cxnLst/>
              <a:rect l="l" t="t" r="r" b="b"/>
              <a:pathLst>
                <a:path w="1442933" h="3752726">
                  <a:moveTo>
                    <a:pt x="0" y="0"/>
                  </a:moveTo>
                  <a:lnTo>
                    <a:pt x="1442933" y="0"/>
                  </a:lnTo>
                  <a:lnTo>
                    <a:pt x="1442933" y="3752726"/>
                  </a:lnTo>
                  <a:lnTo>
                    <a:pt x="0" y="3752726"/>
                  </a:lnTo>
                  <a:close/>
                </a:path>
              </a:pathLst>
            </a:custGeom>
            <a:solidFill>
              <a:srgbClr val="FFDE59"/>
            </a:solidFill>
          </p:spPr>
        </p:sp>
      </p:grpSp>
      <p:grpSp>
        <p:nvGrpSpPr>
          <p:cNvPr id="4" name="Group 4"/>
          <p:cNvGrpSpPr/>
          <p:nvPr/>
        </p:nvGrpSpPr>
        <p:grpSpPr>
          <a:xfrm>
            <a:off x="1497538" y="3269767"/>
            <a:ext cx="1336591" cy="1555306"/>
            <a:chOff x="0" y="0"/>
            <a:chExt cx="1782121" cy="2073741"/>
          </a:xfrm>
        </p:grpSpPr>
        <p:grpSp>
          <p:nvGrpSpPr>
            <p:cNvPr id="5" name="Group 5"/>
            <p:cNvGrpSpPr/>
            <p:nvPr/>
          </p:nvGrpSpPr>
          <p:grpSpPr>
            <a:xfrm>
              <a:off x="0" y="0"/>
              <a:ext cx="1782121" cy="2073741"/>
              <a:chOff x="0" y="0"/>
              <a:chExt cx="698500" cy="812800"/>
            </a:xfrm>
          </p:grpSpPr>
          <p:sp>
            <p:nvSpPr>
              <p:cNvPr id="6" name="Freeform 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id="7" name="TextBox 7"/>
              <p:cNvSpPr txBox="1"/>
              <p:nvPr/>
            </p:nvSpPr>
            <p:spPr>
              <a:xfrm>
                <a:off x="0" y="73025"/>
                <a:ext cx="698500" cy="600075"/>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67165" y="194519"/>
              <a:ext cx="1447792" cy="1684703"/>
              <a:chOff x="0" y="0"/>
              <a:chExt cx="698500" cy="812800"/>
            </a:xfrm>
          </p:grpSpPr>
          <p:sp>
            <p:nvSpPr>
              <p:cNvPr id="9" name="Freeform 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50217"/>
              </a:solidFill>
            </p:spPr>
          </p:sp>
          <p:sp>
            <p:nvSpPr>
              <p:cNvPr id="10" name="TextBox 10"/>
              <p:cNvSpPr txBox="1"/>
              <p:nvPr/>
            </p:nvSpPr>
            <p:spPr>
              <a:xfrm>
                <a:off x="0" y="73025"/>
                <a:ext cx="698500" cy="600075"/>
              </a:xfrm>
              <a:prstGeom prst="rect">
                <a:avLst/>
              </a:prstGeom>
            </p:spPr>
            <p:txBody>
              <a:bodyPr lIns="50800" tIns="50800" rIns="50800" bIns="50800" rtlCol="0" anchor="ctr"/>
              <a:lstStyle/>
              <a:p>
                <a:pPr algn="ctr">
                  <a:lnSpc>
                    <a:spcPts val="3639"/>
                  </a:lnSpc>
                </a:pPr>
                <a:r>
                  <a:rPr lang="en-US" sz="2599">
                    <a:solidFill>
                      <a:srgbClr val="FFFFFF"/>
                    </a:solidFill>
                    <a:latin typeface="Poppins Bold"/>
                  </a:rPr>
                  <a:t>1</a:t>
                </a:r>
              </a:p>
            </p:txBody>
          </p:sp>
        </p:grpSp>
      </p:grpSp>
      <p:grpSp>
        <p:nvGrpSpPr>
          <p:cNvPr id="11" name="Group 11"/>
          <p:cNvGrpSpPr/>
          <p:nvPr/>
        </p:nvGrpSpPr>
        <p:grpSpPr>
          <a:xfrm>
            <a:off x="1497538" y="7502846"/>
            <a:ext cx="1336591" cy="1555306"/>
            <a:chOff x="0" y="0"/>
            <a:chExt cx="1782121" cy="2073741"/>
          </a:xfrm>
        </p:grpSpPr>
        <p:grpSp>
          <p:nvGrpSpPr>
            <p:cNvPr id="12" name="Group 12"/>
            <p:cNvGrpSpPr/>
            <p:nvPr/>
          </p:nvGrpSpPr>
          <p:grpSpPr>
            <a:xfrm>
              <a:off x="0" y="0"/>
              <a:ext cx="1782121" cy="2073741"/>
              <a:chOff x="0" y="0"/>
              <a:chExt cx="698500" cy="812800"/>
            </a:xfrm>
          </p:grpSpPr>
          <p:sp>
            <p:nvSpPr>
              <p:cNvPr id="13" name="Freeform 1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id="14" name="TextBox 14"/>
              <p:cNvSpPr txBox="1"/>
              <p:nvPr/>
            </p:nvSpPr>
            <p:spPr>
              <a:xfrm>
                <a:off x="0" y="73025"/>
                <a:ext cx="698500" cy="600075"/>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a:off x="167165" y="194519"/>
              <a:ext cx="1447792" cy="1684703"/>
              <a:chOff x="0" y="0"/>
              <a:chExt cx="698500" cy="812800"/>
            </a:xfrm>
          </p:grpSpPr>
          <p:sp>
            <p:nvSpPr>
              <p:cNvPr id="16" name="Freeform 1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50217"/>
              </a:solidFill>
            </p:spPr>
          </p:sp>
          <p:sp>
            <p:nvSpPr>
              <p:cNvPr id="17" name="TextBox 17"/>
              <p:cNvSpPr txBox="1"/>
              <p:nvPr/>
            </p:nvSpPr>
            <p:spPr>
              <a:xfrm>
                <a:off x="0" y="73025"/>
                <a:ext cx="698500" cy="600075"/>
              </a:xfrm>
              <a:prstGeom prst="rect">
                <a:avLst/>
              </a:prstGeom>
            </p:spPr>
            <p:txBody>
              <a:bodyPr lIns="50800" tIns="50800" rIns="50800" bIns="50800" rtlCol="0" anchor="ctr"/>
              <a:lstStyle/>
              <a:p>
                <a:pPr algn="ctr">
                  <a:lnSpc>
                    <a:spcPts val="3639"/>
                  </a:lnSpc>
                </a:pPr>
                <a:r>
                  <a:rPr lang="en-US" sz="2599">
                    <a:solidFill>
                      <a:srgbClr val="FFFFFF"/>
                    </a:solidFill>
                    <a:latin typeface="Poppins Bold"/>
                  </a:rPr>
                  <a:t>3</a:t>
                </a:r>
              </a:p>
            </p:txBody>
          </p:sp>
        </p:grpSp>
      </p:grpSp>
      <p:grpSp>
        <p:nvGrpSpPr>
          <p:cNvPr id="18" name="Group 18"/>
          <p:cNvGrpSpPr/>
          <p:nvPr/>
        </p:nvGrpSpPr>
        <p:grpSpPr>
          <a:xfrm>
            <a:off x="1497538" y="5385565"/>
            <a:ext cx="1336591" cy="1555306"/>
            <a:chOff x="0" y="0"/>
            <a:chExt cx="1782121" cy="2073741"/>
          </a:xfrm>
        </p:grpSpPr>
        <p:grpSp>
          <p:nvGrpSpPr>
            <p:cNvPr id="19" name="Group 19"/>
            <p:cNvGrpSpPr/>
            <p:nvPr/>
          </p:nvGrpSpPr>
          <p:grpSpPr>
            <a:xfrm>
              <a:off x="0" y="0"/>
              <a:ext cx="1782121" cy="2073741"/>
              <a:chOff x="0" y="0"/>
              <a:chExt cx="698500" cy="812800"/>
            </a:xfrm>
          </p:grpSpPr>
          <p:sp>
            <p:nvSpPr>
              <p:cNvPr id="20" name="Freeform 2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id="21" name="TextBox 21"/>
              <p:cNvSpPr txBox="1"/>
              <p:nvPr/>
            </p:nvSpPr>
            <p:spPr>
              <a:xfrm>
                <a:off x="0" y="73025"/>
                <a:ext cx="698500" cy="600075"/>
              </a:xfrm>
              <a:prstGeom prst="rect">
                <a:avLst/>
              </a:prstGeom>
            </p:spPr>
            <p:txBody>
              <a:bodyPr lIns="50800" tIns="50800" rIns="50800" bIns="50800" rtlCol="0" anchor="ctr"/>
              <a:lstStyle/>
              <a:p>
                <a:pPr algn="ctr">
                  <a:lnSpc>
                    <a:spcPts val="3639"/>
                  </a:lnSpc>
                </a:pPr>
                <a:endParaRPr/>
              </a:p>
            </p:txBody>
          </p:sp>
        </p:grpSp>
        <p:grpSp>
          <p:nvGrpSpPr>
            <p:cNvPr id="22" name="Group 22"/>
            <p:cNvGrpSpPr/>
            <p:nvPr/>
          </p:nvGrpSpPr>
          <p:grpSpPr>
            <a:xfrm>
              <a:off x="167165" y="194519"/>
              <a:ext cx="1447792" cy="1684703"/>
              <a:chOff x="0" y="0"/>
              <a:chExt cx="698500" cy="812800"/>
            </a:xfrm>
          </p:grpSpPr>
          <p:sp>
            <p:nvSpPr>
              <p:cNvPr id="23" name="Freeform 2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id="24" name="TextBox 24"/>
              <p:cNvSpPr txBox="1"/>
              <p:nvPr/>
            </p:nvSpPr>
            <p:spPr>
              <a:xfrm>
                <a:off x="0" y="73025"/>
                <a:ext cx="698500" cy="600075"/>
              </a:xfrm>
              <a:prstGeom prst="rect">
                <a:avLst/>
              </a:prstGeom>
            </p:spPr>
            <p:txBody>
              <a:bodyPr lIns="50800" tIns="50800" rIns="50800" bIns="50800" rtlCol="0" anchor="ctr"/>
              <a:lstStyle/>
              <a:p>
                <a:pPr algn="ctr">
                  <a:lnSpc>
                    <a:spcPts val="3639"/>
                  </a:lnSpc>
                </a:pPr>
                <a:r>
                  <a:rPr lang="en-US" sz="2599">
                    <a:solidFill>
                      <a:srgbClr val="FFFFFF"/>
                    </a:solidFill>
                    <a:latin typeface="Poppins Bold"/>
                  </a:rPr>
                  <a:t>2</a:t>
                </a:r>
              </a:p>
            </p:txBody>
          </p:sp>
        </p:grpSp>
      </p:grpSp>
      <p:grpSp>
        <p:nvGrpSpPr>
          <p:cNvPr id="25" name="Group 25"/>
          <p:cNvGrpSpPr/>
          <p:nvPr/>
        </p:nvGrpSpPr>
        <p:grpSpPr>
          <a:xfrm>
            <a:off x="16615270" y="9559775"/>
            <a:ext cx="1672730" cy="727225"/>
            <a:chOff x="0" y="0"/>
            <a:chExt cx="1671965" cy="265294"/>
          </a:xfrm>
        </p:grpSpPr>
        <p:sp>
          <p:nvSpPr>
            <p:cNvPr id="26" name="Freeform 26"/>
            <p:cNvSpPr/>
            <p:nvPr/>
          </p:nvSpPr>
          <p:spPr>
            <a:xfrm>
              <a:off x="0" y="0"/>
              <a:ext cx="1671965" cy="265294"/>
            </a:xfrm>
            <a:custGeom>
              <a:avLst/>
              <a:gdLst/>
              <a:ahLst/>
              <a:cxnLst/>
              <a:rect l="l" t="t" r="r" b="b"/>
              <a:pathLst>
                <a:path w="1671965" h="265294">
                  <a:moveTo>
                    <a:pt x="0" y="0"/>
                  </a:moveTo>
                  <a:lnTo>
                    <a:pt x="1671965" y="0"/>
                  </a:lnTo>
                  <a:lnTo>
                    <a:pt x="1671965" y="265294"/>
                  </a:lnTo>
                  <a:lnTo>
                    <a:pt x="0" y="265294"/>
                  </a:lnTo>
                  <a:close/>
                </a:path>
              </a:pathLst>
            </a:custGeom>
            <a:solidFill>
              <a:srgbClr val="FFDE59"/>
            </a:solidFill>
          </p:spPr>
        </p:sp>
      </p:grpSp>
      <p:sp>
        <p:nvSpPr>
          <p:cNvPr id="27" name="TextBox 27"/>
          <p:cNvSpPr txBox="1"/>
          <p:nvPr/>
        </p:nvSpPr>
        <p:spPr>
          <a:xfrm>
            <a:off x="15677594" y="9497839"/>
            <a:ext cx="937675" cy="789161"/>
          </a:xfrm>
          <a:prstGeom prst="rect">
            <a:avLst/>
          </a:prstGeom>
        </p:spPr>
        <p:txBody>
          <a:bodyPr lIns="0" tIns="0" rIns="0" bIns="0" rtlCol="0" anchor="t">
            <a:spAutoFit/>
          </a:bodyPr>
          <a:lstStyle/>
          <a:p>
            <a:pPr algn="just">
              <a:lnSpc>
                <a:spcPts val="6159"/>
              </a:lnSpc>
            </a:pPr>
            <a:r>
              <a:rPr lang="en-US" sz="5599">
                <a:solidFill>
                  <a:srgbClr val="000000">
                    <a:alpha val="85882"/>
                  </a:srgbClr>
                </a:solidFill>
                <a:latin typeface="HK Grotesk Bold Bold"/>
              </a:rPr>
              <a:t>09</a:t>
            </a:r>
          </a:p>
        </p:txBody>
      </p:sp>
      <p:sp>
        <p:nvSpPr>
          <p:cNvPr id="28" name="TextBox 28"/>
          <p:cNvSpPr txBox="1"/>
          <p:nvPr/>
        </p:nvSpPr>
        <p:spPr>
          <a:xfrm>
            <a:off x="3448622" y="3685712"/>
            <a:ext cx="6304978" cy="583558"/>
          </a:xfrm>
          <a:prstGeom prst="rect">
            <a:avLst/>
          </a:prstGeom>
        </p:spPr>
        <p:txBody>
          <a:bodyPr wrap="square" lIns="0" tIns="0" rIns="0" bIns="0" rtlCol="0" anchor="t">
            <a:spAutoFit/>
          </a:bodyPr>
          <a:lstStyle/>
          <a:p>
            <a:pPr>
              <a:lnSpc>
                <a:spcPts val="4751"/>
              </a:lnSpc>
              <a:spcBef>
                <a:spcPct val="0"/>
              </a:spcBef>
            </a:pPr>
            <a:r>
              <a:rPr lang="en-US" sz="3394" dirty="0">
                <a:solidFill>
                  <a:srgbClr val="000000"/>
                </a:solidFill>
                <a:latin typeface="Poppins"/>
              </a:rPr>
              <a:t>Removing Punctuations</a:t>
            </a:r>
          </a:p>
        </p:txBody>
      </p:sp>
      <p:sp>
        <p:nvSpPr>
          <p:cNvPr id="29" name="TextBox 29"/>
          <p:cNvSpPr txBox="1"/>
          <p:nvPr/>
        </p:nvSpPr>
        <p:spPr>
          <a:xfrm>
            <a:off x="3448622" y="5801509"/>
            <a:ext cx="5238178" cy="583558"/>
          </a:xfrm>
          <a:prstGeom prst="rect">
            <a:avLst/>
          </a:prstGeom>
        </p:spPr>
        <p:txBody>
          <a:bodyPr wrap="square" lIns="0" tIns="0" rIns="0" bIns="0" rtlCol="0" anchor="t">
            <a:spAutoFit/>
          </a:bodyPr>
          <a:lstStyle/>
          <a:p>
            <a:pPr>
              <a:lnSpc>
                <a:spcPts val="4751"/>
              </a:lnSpc>
              <a:spcBef>
                <a:spcPct val="0"/>
              </a:spcBef>
            </a:pPr>
            <a:r>
              <a:rPr lang="en-US" sz="3394" dirty="0">
                <a:solidFill>
                  <a:srgbClr val="000000"/>
                </a:solidFill>
                <a:latin typeface="Poppins"/>
              </a:rPr>
              <a:t>Word Count</a:t>
            </a:r>
          </a:p>
        </p:txBody>
      </p:sp>
      <p:sp>
        <p:nvSpPr>
          <p:cNvPr id="30" name="TextBox 30"/>
          <p:cNvSpPr txBox="1"/>
          <p:nvPr/>
        </p:nvSpPr>
        <p:spPr>
          <a:xfrm>
            <a:off x="3448622" y="7918790"/>
            <a:ext cx="5009578" cy="583558"/>
          </a:xfrm>
          <a:prstGeom prst="rect">
            <a:avLst/>
          </a:prstGeom>
        </p:spPr>
        <p:txBody>
          <a:bodyPr wrap="square" lIns="0" tIns="0" rIns="0" bIns="0" rtlCol="0" anchor="t">
            <a:spAutoFit/>
          </a:bodyPr>
          <a:lstStyle/>
          <a:p>
            <a:pPr>
              <a:lnSpc>
                <a:spcPts val="4751"/>
              </a:lnSpc>
              <a:spcBef>
                <a:spcPct val="0"/>
              </a:spcBef>
            </a:pPr>
            <a:r>
              <a:rPr lang="en-US" sz="3394" dirty="0">
                <a:solidFill>
                  <a:srgbClr val="000000"/>
                </a:solidFill>
                <a:latin typeface="Poppins"/>
              </a:rPr>
              <a:t>Word Cloud</a:t>
            </a:r>
          </a:p>
        </p:txBody>
      </p:sp>
      <p:sp>
        <p:nvSpPr>
          <p:cNvPr id="31" name="TextBox 31"/>
          <p:cNvSpPr txBox="1"/>
          <p:nvPr/>
        </p:nvSpPr>
        <p:spPr>
          <a:xfrm>
            <a:off x="1497538" y="1774309"/>
            <a:ext cx="10774871" cy="826140"/>
          </a:xfrm>
          <a:prstGeom prst="rect">
            <a:avLst/>
          </a:prstGeom>
        </p:spPr>
        <p:txBody>
          <a:bodyPr lIns="0" tIns="0" rIns="0" bIns="0" rtlCol="0" anchor="t">
            <a:spAutoFit/>
          </a:bodyPr>
          <a:lstStyle/>
          <a:p>
            <a:pPr>
              <a:lnSpc>
                <a:spcPts val="6380"/>
              </a:lnSpc>
            </a:pPr>
            <a:r>
              <a:rPr lang="en-US" sz="5800">
                <a:solidFill>
                  <a:srgbClr val="050217"/>
                </a:solidFill>
                <a:latin typeface="HK Grotesk Bold"/>
              </a:rPr>
              <a:t>EDA (Exploratory Data Analysis)</a:t>
            </a:r>
          </a:p>
        </p:txBody>
      </p:sp>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011629" y="14680"/>
            <a:ext cx="2276371" cy="101402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15494</TotalTime>
  <Words>493</Words>
  <Application>Microsoft Office PowerPoint</Application>
  <PresentationFormat>Custom</PresentationFormat>
  <Paragraphs>102</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HK Grotesk Bold Bold</vt:lpstr>
      <vt:lpstr>Calibri</vt:lpstr>
      <vt:lpstr>Open Sans</vt:lpstr>
      <vt:lpstr>HK Grotesk Bold</vt:lpstr>
      <vt:lpstr>Poppins Bold</vt:lpstr>
      <vt:lpstr>Arial</vt:lpstr>
      <vt:lpstr>Poppins</vt:lpstr>
      <vt:lpstr>Open Sans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Anime</dc:title>
  <dc:creator>Acme Gamers</dc:creator>
  <cp:lastModifiedBy>angela donguia</cp:lastModifiedBy>
  <cp:revision>4</cp:revision>
  <dcterms:created xsi:type="dcterms:W3CDTF">2006-08-16T00:00:00Z</dcterms:created>
  <dcterms:modified xsi:type="dcterms:W3CDTF">2023-05-01T17:37:51Z</dcterms:modified>
  <dc:identifier>DAFgZCAarnw</dc:identifier>
</cp:coreProperties>
</file>